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300" r:id="rId3"/>
    <p:sldId id="301" r:id="rId4"/>
    <p:sldId id="319" r:id="rId5"/>
    <p:sldId id="320" r:id="rId6"/>
    <p:sldId id="321" r:id="rId7"/>
    <p:sldId id="322" r:id="rId8"/>
    <p:sldId id="323" r:id="rId9"/>
    <p:sldId id="324" r:id="rId10"/>
    <p:sldId id="325" r:id="rId11"/>
    <p:sldId id="306" r:id="rId12"/>
    <p:sldId id="307" r:id="rId13"/>
    <p:sldId id="308" r:id="rId14"/>
    <p:sldId id="309" r:id="rId15"/>
    <p:sldId id="310" r:id="rId16"/>
    <p:sldId id="311" r:id="rId17"/>
    <p:sldId id="312" r:id="rId18"/>
    <p:sldId id="313" r:id="rId19"/>
    <p:sldId id="314" r:id="rId20"/>
    <p:sldId id="315" r:id="rId21"/>
    <p:sldId id="316" r:id="rId22"/>
    <p:sldId id="332" r:id="rId23"/>
    <p:sldId id="317" r:id="rId24"/>
    <p:sldId id="326" r:id="rId25"/>
    <p:sldId id="327" r:id="rId26"/>
    <p:sldId id="328" r:id="rId27"/>
    <p:sldId id="329" r:id="rId28"/>
    <p:sldId id="330" r:id="rId29"/>
    <p:sldId id="331" r:id="rId30"/>
    <p:sldId id="333" r:id="rId31"/>
    <p:sldId id="334" r:id="rId32"/>
    <p:sldId id="337" r:id="rId33"/>
    <p:sldId id="335" r:id="rId34"/>
    <p:sldId id="256" r:id="rId35"/>
    <p:sldId id="257" r:id="rId36"/>
    <p:sldId id="266" r:id="rId37"/>
    <p:sldId id="259" r:id="rId38"/>
    <p:sldId id="267" r:id="rId39"/>
    <p:sldId id="268" r:id="rId40"/>
    <p:sldId id="269" r:id="rId41"/>
    <p:sldId id="270" r:id="rId42"/>
    <p:sldId id="271" r:id="rId43"/>
    <p:sldId id="272" r:id="rId44"/>
    <p:sldId id="273" r:id="rId45"/>
    <p:sldId id="280" r:id="rId46"/>
    <p:sldId id="281" r:id="rId47"/>
    <p:sldId id="274" r:id="rId48"/>
    <p:sldId id="275" r:id="rId49"/>
    <p:sldId id="276" r:id="rId50"/>
    <p:sldId id="277" r:id="rId51"/>
    <p:sldId id="278" r:id="rId52"/>
    <p:sldId id="279" r:id="rId53"/>
    <p:sldId id="284" r:id="rId54"/>
    <p:sldId id="285" r:id="rId55"/>
    <p:sldId id="286" r:id="rId56"/>
    <p:sldId id="283" r:id="rId57"/>
    <p:sldId id="287" r:id="rId58"/>
    <p:sldId id="288" r:id="rId59"/>
    <p:sldId id="289" r:id="rId60"/>
    <p:sldId id="290" r:id="rId61"/>
    <p:sldId id="291" r:id="rId62"/>
    <p:sldId id="292" r:id="rId63"/>
    <p:sldId id="293" r:id="rId64"/>
    <p:sldId id="294" r:id="rId65"/>
    <p:sldId id="295" r:id="rId66"/>
    <p:sldId id="297" r:id="rId67"/>
    <p:sldId id="296" r:id="rId68"/>
    <p:sldId id="298" r:id="rId69"/>
    <p:sldId id="299" r:id="rId70"/>
    <p:sldId id="339" r:id="rId71"/>
    <p:sldId id="354" r:id="rId72"/>
    <p:sldId id="341" r:id="rId73"/>
    <p:sldId id="345" r:id="rId74"/>
    <p:sldId id="346" r:id="rId75"/>
    <p:sldId id="347" r:id="rId76"/>
    <p:sldId id="348" r:id="rId77"/>
    <p:sldId id="349" r:id="rId78"/>
    <p:sldId id="350" r:id="rId79"/>
    <p:sldId id="351" r:id="rId80"/>
    <p:sldId id="352" r:id="rId81"/>
    <p:sldId id="353" r:id="rId82"/>
    <p:sldId id="361" r:id="rId83"/>
    <p:sldId id="362" r:id="rId84"/>
    <p:sldId id="342" r:id="rId85"/>
    <p:sldId id="358" r:id="rId86"/>
    <p:sldId id="359" r:id="rId87"/>
    <p:sldId id="360" r:id="rId88"/>
    <p:sldId id="370" r:id="rId89"/>
    <p:sldId id="363" r:id="rId90"/>
    <p:sldId id="374" r:id="rId91"/>
    <p:sldId id="375" r:id="rId92"/>
    <p:sldId id="376" r:id="rId93"/>
    <p:sldId id="377" r:id="rId94"/>
    <p:sldId id="378" r:id="rId95"/>
    <p:sldId id="379" r:id="rId96"/>
    <p:sldId id="371" r:id="rId97"/>
    <p:sldId id="373" r:id="rId98"/>
    <p:sldId id="372" r:id="rId99"/>
    <p:sldId id="355" r:id="rId100"/>
    <p:sldId id="356" r:id="rId101"/>
    <p:sldId id="357" r:id="rId102"/>
    <p:sldId id="34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432" y="14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DDF2-C39E-4F59-AB59-1A48A559F7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3CD01-8E99-43F5-BD66-7DA55249E3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8DCA-EF51-4F72-B920-C4CE2734966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5AB6CAEA-D4BE-4573-9B83-7E967DD69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1F9F7-E60A-4CD1-91A6-32BC97988F29}"/>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6667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8653-B1DB-4E9F-9999-5ACDDB93E8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3F706-F020-4376-89C1-A51A041BCB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42F0-0AF0-4A79-BD0D-31D71F2D79C4}"/>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9DAD3462-0E6B-49FE-8C55-5CAB43F1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489DC-245C-4099-A31A-A681B68B27D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811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F6D69-F8EA-4D49-80BF-453BB8E68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3ECF34-C3E6-4B65-87F5-C8EDCA6B0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F265C-237B-4B7A-BA52-BF19A9F8D9A7}"/>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791F4DF4-B7AB-4F05-B04B-C0CB04FD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9F343-6983-452D-AA61-6800058F1142}"/>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38320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CE57-A9A7-47A7-9DA6-13CB02C389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7BB9C-81C5-41AE-97F4-F28A10EE4D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AF586-FDE7-43E2-9377-3C265CFA1C8B}"/>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B0D91A99-9B56-4CBA-8D7D-2B42E9349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05E4D-9750-4603-B7E6-964D4AD8AAF8}"/>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85003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8440-7FDD-45F4-9AE3-D6CAA67AA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053C4-637E-4440-801C-CC5C5C95E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5AB2-8360-49F5-A2A8-5FB6C388701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D3540F0D-986D-46D7-8CB5-375F18FDA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9F48F-202E-4F76-B145-CDF76C0C917A}"/>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41262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69F-B06F-4108-85AA-14A57A586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19700-0E49-422B-ACBC-E74F7C68FA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5F8E8-DC52-4D44-BEAF-521A91189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BB982F-DE9B-4B4F-B72C-D72FEF2ACD7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BB9109C-0233-480B-88D6-41A5FEDF5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FF5F-3AA5-4CBB-919B-B15BB9874D34}"/>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30408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6B9D-DF4B-4194-BCB2-749FD1618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6B6D14-B509-4189-9CB4-5D4D23A2A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F870C-F54D-4B50-8092-695B1A12F0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B6E31-063B-4594-A1EE-2B49F0CDE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202D2-4A6E-4EF8-B590-4FEE4C8CE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AC32AA-7A08-418B-8244-3E1324361B30}"/>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8" name="Footer Placeholder 7">
            <a:extLst>
              <a:ext uri="{FF2B5EF4-FFF2-40B4-BE49-F238E27FC236}">
                <a16:creationId xmlns:a16="http://schemas.microsoft.com/office/drawing/2014/main" id="{2C9211AE-5AEC-41D3-BDA0-04D4B6C7D2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4704FB-A77E-4131-A905-F41B08230935}"/>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124568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7612-BEF5-4BEB-BFAC-0C2BED92F8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06C53-146D-4462-BC9A-EB97A577CC9F}"/>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4" name="Footer Placeholder 3">
            <a:extLst>
              <a:ext uri="{FF2B5EF4-FFF2-40B4-BE49-F238E27FC236}">
                <a16:creationId xmlns:a16="http://schemas.microsoft.com/office/drawing/2014/main" id="{92691DE3-E7EE-4178-9E21-5848DECE89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C1CCBE-8076-4593-A4AC-298FFF73DA5C}"/>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97784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A86675-4AA0-4BB3-94E4-5D6FBA613B01}"/>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3" name="Footer Placeholder 2">
            <a:extLst>
              <a:ext uri="{FF2B5EF4-FFF2-40B4-BE49-F238E27FC236}">
                <a16:creationId xmlns:a16="http://schemas.microsoft.com/office/drawing/2014/main" id="{235AAEF4-A6A5-44D0-AA47-143972EB6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A0608-5037-4793-B899-4EF48F475750}"/>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247133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EB63-4278-4B32-9938-578332727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B50C-03F1-4190-A322-D0860CEB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7E4A9-2C03-43F7-A009-28FCD34A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07616-F543-4E6B-819B-C771782DA2FE}"/>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D7DF0898-16BC-40C3-B239-E50892EFF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2FA43-347E-4055-8651-47D8EA021376}"/>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47172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AE71-B0D4-47FD-AD3F-0FFEA372D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82E2F-076A-45B9-BF9B-59979BD84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D319ED-E6BB-44C2-836F-3488DEAEB5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B67D6-6FF1-4D86-B0DF-A228913359D2}"/>
              </a:ext>
            </a:extLst>
          </p:cNvPr>
          <p:cNvSpPr>
            <a:spLocks noGrp="1"/>
          </p:cNvSpPr>
          <p:nvPr>
            <p:ph type="dt" sz="half" idx="10"/>
          </p:nvPr>
        </p:nvSpPr>
        <p:spPr/>
        <p:txBody>
          <a:bodyPr/>
          <a:lstStyle/>
          <a:p>
            <a:fld id="{028BC95B-D7EF-45F6-AFAD-C75F63351343}" type="datetimeFigureOut">
              <a:rPr lang="en-US" smtClean="0"/>
              <a:t>12/5/2019</a:t>
            </a:fld>
            <a:endParaRPr lang="en-US"/>
          </a:p>
        </p:txBody>
      </p:sp>
      <p:sp>
        <p:nvSpPr>
          <p:cNvPr id="6" name="Footer Placeholder 5">
            <a:extLst>
              <a:ext uri="{FF2B5EF4-FFF2-40B4-BE49-F238E27FC236}">
                <a16:creationId xmlns:a16="http://schemas.microsoft.com/office/drawing/2014/main" id="{AD4FA184-E7BF-4019-9661-A922064EB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791C7-166C-4EAF-A88A-4EA08344EE5E}"/>
              </a:ext>
            </a:extLst>
          </p:cNvPr>
          <p:cNvSpPr>
            <a:spLocks noGrp="1"/>
          </p:cNvSpPr>
          <p:nvPr>
            <p:ph type="sldNum" sz="quarter" idx="12"/>
          </p:nvPr>
        </p:nvSpPr>
        <p:spPr/>
        <p:txBody>
          <a:bodyPr/>
          <a:lstStyle/>
          <a:p>
            <a:fld id="{22453A5C-AE17-4817-844E-11D597AA28D1}" type="slidenum">
              <a:rPr lang="en-US" smtClean="0"/>
              <a:t>‹#›</a:t>
            </a:fld>
            <a:endParaRPr lang="en-US"/>
          </a:p>
        </p:txBody>
      </p:sp>
    </p:spTree>
    <p:extLst>
      <p:ext uri="{BB962C8B-B14F-4D97-AF65-F5344CB8AC3E}">
        <p14:creationId xmlns:p14="http://schemas.microsoft.com/office/powerpoint/2010/main" val="390234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27246F-4A90-4095-8B62-865986A38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F5C3E-5FA9-4AEA-A365-A243AA24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B684-225E-44CE-9848-B00C87EFC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BC95B-D7EF-45F6-AFAD-C75F63351343}" type="datetimeFigureOut">
              <a:rPr lang="en-US" smtClean="0"/>
              <a:t>12/5/2019</a:t>
            </a:fld>
            <a:endParaRPr lang="en-US"/>
          </a:p>
        </p:txBody>
      </p:sp>
      <p:sp>
        <p:nvSpPr>
          <p:cNvPr id="5" name="Footer Placeholder 4">
            <a:extLst>
              <a:ext uri="{FF2B5EF4-FFF2-40B4-BE49-F238E27FC236}">
                <a16:creationId xmlns:a16="http://schemas.microsoft.com/office/drawing/2014/main" id="{FD68FA07-20D5-498B-ACB1-24CBA96F0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FB8BE7-6752-4C00-9C58-E632FE785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53A5C-AE17-4817-844E-11D597AA28D1}" type="slidenum">
              <a:rPr lang="en-US" smtClean="0"/>
              <a:t>‹#›</a:t>
            </a:fld>
            <a:endParaRPr lang="en-US"/>
          </a:p>
        </p:txBody>
      </p:sp>
    </p:spTree>
    <p:extLst>
      <p:ext uri="{BB962C8B-B14F-4D97-AF65-F5344CB8AC3E}">
        <p14:creationId xmlns:p14="http://schemas.microsoft.com/office/powerpoint/2010/main" val="119004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kFuller1/BNU/wiki/Use_Case_Lis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arkFuller1/BNU/issu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MarkFuller1/BNU"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1</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914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EFDEC012-6FF2-4A68-8130-26A7B22B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870" y="1788232"/>
            <a:ext cx="7442259" cy="4704643"/>
          </a:xfrm>
          <a:prstGeom prst="rect">
            <a:avLst/>
          </a:prstGeom>
        </p:spPr>
      </p:pic>
    </p:spTree>
    <p:extLst>
      <p:ext uri="{BB962C8B-B14F-4D97-AF65-F5344CB8AC3E}">
        <p14:creationId xmlns:p14="http://schemas.microsoft.com/office/powerpoint/2010/main" val="35332700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5C6A-F919-4490-9436-6DD84DAFB1A5}"/>
              </a:ext>
            </a:extLst>
          </p:cNvPr>
          <p:cNvSpPr>
            <a:spLocks noGrp="1"/>
          </p:cNvSpPr>
          <p:nvPr>
            <p:ph type="title"/>
          </p:nvPr>
        </p:nvSpPr>
        <p:spPr/>
        <p:txBody>
          <a:bodyPr/>
          <a:lstStyle/>
          <a:p>
            <a:r>
              <a:rPr lang="en-US" dirty="0"/>
              <a:t>Fun Statistics</a:t>
            </a:r>
          </a:p>
        </p:txBody>
      </p:sp>
      <p:sp>
        <p:nvSpPr>
          <p:cNvPr id="3" name="Content Placeholder 2">
            <a:extLst>
              <a:ext uri="{FF2B5EF4-FFF2-40B4-BE49-F238E27FC236}">
                <a16:creationId xmlns:a16="http://schemas.microsoft.com/office/drawing/2014/main" id="{8F9269DC-01F9-4B57-8B67-D17C2F3702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18120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A63B-6417-4A2C-9275-55CCF98FF125}"/>
              </a:ext>
            </a:extLst>
          </p:cNvPr>
          <p:cNvSpPr>
            <a:spLocks noGrp="1"/>
          </p:cNvSpPr>
          <p:nvPr>
            <p:ph type="title"/>
          </p:nvPr>
        </p:nvSpPr>
        <p:spPr/>
        <p:txBody>
          <a:bodyPr/>
          <a:lstStyle/>
          <a:p>
            <a:r>
              <a:rPr lang="en-US" dirty="0"/>
              <a:t>Time Tracking</a:t>
            </a:r>
          </a:p>
        </p:txBody>
      </p:sp>
      <p:sp>
        <p:nvSpPr>
          <p:cNvPr id="3" name="Content Placeholder 2">
            <a:extLst>
              <a:ext uri="{FF2B5EF4-FFF2-40B4-BE49-F238E27FC236}">
                <a16:creationId xmlns:a16="http://schemas.microsoft.com/office/drawing/2014/main" id="{D326E704-8178-402C-97B3-167688C6D8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457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E8F8-DCE1-4816-A6D9-586AA11B813C}"/>
              </a:ext>
            </a:extLst>
          </p:cNvPr>
          <p:cNvSpPr>
            <a:spLocks noGrp="1"/>
          </p:cNvSpPr>
          <p:nvPr>
            <p:ph type="title"/>
          </p:nvPr>
        </p:nvSpPr>
        <p:spPr/>
        <p:txBody>
          <a:bodyPr/>
          <a:lstStyle/>
          <a:p>
            <a:r>
              <a:rPr lang="en-US" dirty="0"/>
              <a:t>Point Distribution</a:t>
            </a:r>
          </a:p>
        </p:txBody>
      </p:sp>
      <p:sp>
        <p:nvSpPr>
          <p:cNvPr id="3" name="Content Placeholder 2">
            <a:extLst>
              <a:ext uri="{FF2B5EF4-FFF2-40B4-BE49-F238E27FC236}">
                <a16:creationId xmlns:a16="http://schemas.microsoft.com/office/drawing/2014/main" id="{5E0942D8-48B6-408D-B4E4-0EBF11E899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180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3900-653B-4ECF-80D0-F234E2FC04F0}"/>
              </a:ext>
            </a:extLst>
          </p:cNvPr>
          <p:cNvSpPr>
            <a:spLocks noGrp="1"/>
          </p:cNvSpPr>
          <p:nvPr>
            <p:ph type="title"/>
          </p:nvPr>
        </p:nvSpPr>
        <p:spPr/>
        <p:txBody>
          <a:bodyPr/>
          <a:lstStyle/>
          <a:p>
            <a:r>
              <a:rPr lang="en-US" dirty="0"/>
              <a:t>Requirements</a:t>
            </a:r>
          </a:p>
        </p:txBody>
      </p:sp>
      <p:sp>
        <p:nvSpPr>
          <p:cNvPr id="4" name="Content Placeholder 2">
            <a:extLst>
              <a:ext uri="{FF2B5EF4-FFF2-40B4-BE49-F238E27FC236}">
                <a16:creationId xmlns:a16="http://schemas.microsoft.com/office/drawing/2014/main" id="{FC61B892-BC66-42DD-BEA2-0ADF6F356B70}"/>
              </a:ext>
            </a:extLst>
          </p:cNvPr>
          <p:cNvSpPr>
            <a:spLocks noGrp="1"/>
          </p:cNvSpPr>
          <p:nvPr/>
        </p:nvSpPr>
        <p:spPr>
          <a:xfrm>
            <a:off x="838200" y="1690688"/>
            <a:ext cx="4177572" cy="55879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Functional Requirements</a:t>
            </a:r>
          </a:p>
          <a:p>
            <a:r>
              <a:rPr lang="en-US" dirty="0">
                <a:solidFill>
                  <a:schemeClr val="tx1"/>
                </a:solidFill>
              </a:rPr>
              <a:t>Users need to be able to register an account.</a:t>
            </a:r>
          </a:p>
          <a:p>
            <a:r>
              <a:rPr lang="en-US" dirty="0">
                <a:solidFill>
                  <a:schemeClr val="tx1"/>
                </a:solidFill>
              </a:rPr>
              <a:t>Users must be able to search based on class.</a:t>
            </a:r>
          </a:p>
          <a:p>
            <a:r>
              <a:rPr lang="en-US" dirty="0">
                <a:solidFill>
                  <a:schemeClr val="tx1"/>
                </a:solidFill>
              </a:rPr>
              <a:t>Users must be able to see professor options after searching the class.</a:t>
            </a:r>
          </a:p>
          <a:p>
            <a:r>
              <a:rPr lang="en-US" dirty="0">
                <a:solidFill>
                  <a:schemeClr val="tx1"/>
                </a:solidFill>
              </a:rPr>
              <a:t>Users must be able to search based on professor.</a:t>
            </a:r>
          </a:p>
          <a:p>
            <a:r>
              <a:rPr lang="en-US" dirty="0">
                <a:solidFill>
                  <a:schemeClr val="tx1"/>
                </a:solidFill>
              </a:rPr>
              <a:t>Users must be able to write a review on a professor.</a:t>
            </a:r>
          </a:p>
          <a:p>
            <a:r>
              <a:rPr lang="en-US" dirty="0">
                <a:solidFill>
                  <a:schemeClr val="tx1"/>
                </a:solidFill>
              </a:rPr>
              <a:t>Users must be able to upvote or downvote a review.</a:t>
            </a:r>
          </a:p>
          <a:p>
            <a:r>
              <a:rPr lang="en-US" dirty="0">
                <a:solidFill>
                  <a:schemeClr val="tx1"/>
                </a:solidFill>
              </a:rPr>
              <a:t>Users must be able to send a message to the author of the review.</a:t>
            </a:r>
          </a:p>
          <a:p>
            <a:r>
              <a:rPr lang="en-US" dirty="0">
                <a:solidFill>
                  <a:schemeClr val="tx1"/>
                </a:solidFill>
              </a:rPr>
              <a:t>The reviewer must be able to respond to a message.</a:t>
            </a:r>
          </a:p>
          <a:p>
            <a:r>
              <a:rPr lang="en-US" dirty="0">
                <a:solidFill>
                  <a:schemeClr val="tx1"/>
                </a:solidFill>
              </a:rPr>
              <a:t>User must be able to log out.</a:t>
            </a:r>
          </a:p>
          <a:p>
            <a:r>
              <a:rPr lang="en-US" dirty="0">
                <a:solidFill>
                  <a:schemeClr val="tx1"/>
                </a:solidFill>
              </a:rPr>
              <a:t>The application must be able to sanitize user input.</a:t>
            </a:r>
          </a:p>
          <a:p>
            <a:r>
              <a:rPr lang="en-US" dirty="0">
                <a:solidFill>
                  <a:schemeClr val="tx1"/>
                </a:solidFill>
              </a:rPr>
              <a:t>User must be able to navigate bidirectionally in this application.</a:t>
            </a:r>
          </a:p>
          <a:p>
            <a:r>
              <a:rPr lang="en-US" dirty="0">
                <a:solidFill>
                  <a:schemeClr val="tx1"/>
                </a:solidFill>
              </a:rPr>
              <a:t>Users need to be able to delete an account.</a:t>
            </a:r>
          </a:p>
          <a:p>
            <a:r>
              <a:rPr lang="en-US" dirty="0">
                <a:solidFill>
                  <a:schemeClr val="tx1"/>
                </a:solidFill>
              </a:rPr>
              <a:t>Users must be able edit a review.</a:t>
            </a:r>
          </a:p>
          <a:p>
            <a:endParaRPr lang="en-US" dirty="0"/>
          </a:p>
        </p:txBody>
      </p:sp>
      <p:sp>
        <p:nvSpPr>
          <p:cNvPr id="5" name="Content Placeholder 2">
            <a:extLst>
              <a:ext uri="{FF2B5EF4-FFF2-40B4-BE49-F238E27FC236}">
                <a16:creationId xmlns:a16="http://schemas.microsoft.com/office/drawing/2014/main" id="{7CBE8A9A-ABFF-4E20-87FE-6AA7B711B803}"/>
              </a:ext>
            </a:extLst>
          </p:cNvPr>
          <p:cNvSpPr txBox="1">
            <a:spLocks/>
          </p:cNvSpPr>
          <p:nvPr/>
        </p:nvSpPr>
        <p:spPr>
          <a:xfrm>
            <a:off x="5338709" y="1690687"/>
            <a:ext cx="4787172" cy="5587999"/>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1400" dirty="0"/>
              <a:t>Non-Functional Requirements</a:t>
            </a:r>
          </a:p>
          <a:p>
            <a:pPr>
              <a:lnSpc>
                <a:spcPct val="150000"/>
              </a:lnSpc>
            </a:pPr>
            <a:r>
              <a:rPr lang="en-US" sz="1400" dirty="0"/>
              <a:t>- Messages must be able to be sent anonymously</a:t>
            </a:r>
          </a:p>
          <a:p>
            <a:pPr>
              <a:lnSpc>
                <a:spcPct val="150000"/>
              </a:lnSpc>
            </a:pPr>
            <a:r>
              <a:rPr lang="en-US" sz="1400" dirty="0"/>
              <a:t>- User data must be kept private</a:t>
            </a:r>
          </a:p>
          <a:p>
            <a:pPr>
              <a:lnSpc>
                <a:spcPct val="150000"/>
              </a:lnSpc>
            </a:pPr>
            <a:r>
              <a:rPr lang="en-US" sz="1400" dirty="0"/>
              <a:t>- Application must be fast for the average user</a:t>
            </a:r>
          </a:p>
          <a:p>
            <a:pPr>
              <a:lnSpc>
                <a:spcPct val="150000"/>
              </a:lnSpc>
            </a:pPr>
            <a:r>
              <a:rPr lang="en-US" sz="1400" dirty="0"/>
              <a:t>- Application must handle traffic of at most 20 users at once</a:t>
            </a:r>
          </a:p>
          <a:p>
            <a:pPr>
              <a:lnSpc>
                <a:spcPct val="150000"/>
              </a:lnSpc>
            </a:pPr>
            <a:r>
              <a:rPr lang="en-US" sz="1400" dirty="0"/>
              <a:t>- User interface should be intuitive</a:t>
            </a:r>
          </a:p>
          <a:p>
            <a:pPr>
              <a:lnSpc>
                <a:spcPct val="150000"/>
              </a:lnSpc>
            </a:pPr>
            <a:r>
              <a:rPr lang="en-US" sz="1400" dirty="0"/>
              <a:t>- User interface should be graphically pleasing</a:t>
            </a:r>
          </a:p>
          <a:p>
            <a:endParaRPr lang="en-US" dirty="0"/>
          </a:p>
        </p:txBody>
      </p:sp>
    </p:spTree>
    <p:extLst>
      <p:ext uri="{BB962C8B-B14F-4D97-AF65-F5344CB8AC3E}">
        <p14:creationId xmlns:p14="http://schemas.microsoft.com/office/powerpoint/2010/main" val="61186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71C3-B486-4C4F-885D-E582A29E5055}"/>
              </a:ext>
            </a:extLst>
          </p:cNvPr>
          <p:cNvSpPr>
            <a:spLocks noGrp="1"/>
          </p:cNvSpPr>
          <p:nvPr>
            <p:ph type="title"/>
          </p:nvPr>
        </p:nvSpPr>
        <p:spPr/>
        <p:txBody>
          <a:bodyPr/>
          <a:lstStyle/>
          <a:p>
            <a:r>
              <a:rPr lang="en-US" dirty="0"/>
              <a:t>Actors</a:t>
            </a:r>
          </a:p>
        </p:txBody>
      </p:sp>
      <p:sp>
        <p:nvSpPr>
          <p:cNvPr id="6" name="Content Placeholder 2">
            <a:extLst>
              <a:ext uri="{FF2B5EF4-FFF2-40B4-BE49-F238E27FC236}">
                <a16:creationId xmlns:a16="http://schemas.microsoft.com/office/drawing/2014/main" id="{F040E405-B3A0-421B-8E5A-313E9ABBE35B}"/>
              </a:ext>
            </a:extLst>
          </p:cNvPr>
          <p:cNvSpPr>
            <a:spLocks noGrp="1"/>
          </p:cNvSpPr>
          <p:nvPr/>
        </p:nvSpPr>
        <p:spPr>
          <a:xfrm>
            <a:off x="1006839" y="2363138"/>
            <a:ext cx="10178322"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dirty="0"/>
              <a:t>    User                                           Admin                                            System</a:t>
            </a:r>
          </a:p>
        </p:txBody>
      </p:sp>
      <p:pic>
        <p:nvPicPr>
          <p:cNvPr id="7" name="Picture 6" descr="Image result for admin">
            <a:extLst>
              <a:ext uri="{FF2B5EF4-FFF2-40B4-BE49-F238E27FC236}">
                <a16:creationId xmlns:a16="http://schemas.microsoft.com/office/drawing/2014/main" id="{529342E6-0FD3-4216-9197-5E8B544FE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4"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admin">
            <a:extLst>
              <a:ext uri="{FF2B5EF4-FFF2-40B4-BE49-F238E27FC236}">
                <a16:creationId xmlns:a16="http://schemas.microsoft.com/office/drawing/2014/main" id="{641129A4-F93C-47B9-A9AB-EE898E0EC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472" y="3365061"/>
            <a:ext cx="2701925" cy="270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B5C03E-7AFA-4892-ABA1-DE9BD5B33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236" y="3365061"/>
            <a:ext cx="2701925" cy="2627622"/>
          </a:xfrm>
          <a:prstGeom prst="rect">
            <a:avLst/>
          </a:prstGeom>
        </p:spPr>
      </p:pic>
    </p:spTree>
    <p:extLst>
      <p:ext uri="{BB962C8B-B14F-4D97-AF65-F5344CB8AC3E}">
        <p14:creationId xmlns:p14="http://schemas.microsoft.com/office/powerpoint/2010/main" val="141189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7EDA-7B38-46B0-BC23-7F249CA0A27F}"/>
              </a:ext>
            </a:extLst>
          </p:cNvPr>
          <p:cNvSpPr>
            <a:spLocks noGrp="1"/>
          </p:cNvSpPr>
          <p:nvPr>
            <p:ph type="title"/>
          </p:nvPr>
        </p:nvSpPr>
        <p:spPr/>
        <p:txBody>
          <a:bodyPr/>
          <a:lstStyle/>
          <a:p>
            <a:r>
              <a:rPr lang="en-US" dirty="0"/>
              <a:t>Use Case Diagram</a:t>
            </a:r>
          </a:p>
        </p:txBody>
      </p:sp>
      <p:pic>
        <p:nvPicPr>
          <p:cNvPr id="4" name="Picture 3">
            <a:extLst>
              <a:ext uri="{FF2B5EF4-FFF2-40B4-BE49-F238E27FC236}">
                <a16:creationId xmlns:a16="http://schemas.microsoft.com/office/drawing/2014/main" id="{DFF2BC5D-1DF9-4BC1-BA84-F44C8F3C6AAA}"/>
              </a:ext>
            </a:extLst>
          </p:cNvPr>
          <p:cNvPicPr>
            <a:picLocks noChangeAspect="1"/>
          </p:cNvPicPr>
          <p:nvPr/>
        </p:nvPicPr>
        <p:blipFill>
          <a:blip r:embed="rId2"/>
          <a:stretch>
            <a:fillRect/>
          </a:stretch>
        </p:blipFill>
        <p:spPr>
          <a:xfrm>
            <a:off x="6838386" y="570217"/>
            <a:ext cx="4354555" cy="5717565"/>
          </a:xfrm>
          <a:prstGeom prst="rect">
            <a:avLst/>
          </a:prstGeom>
        </p:spPr>
      </p:pic>
    </p:spTree>
    <p:extLst>
      <p:ext uri="{BB962C8B-B14F-4D97-AF65-F5344CB8AC3E}">
        <p14:creationId xmlns:p14="http://schemas.microsoft.com/office/powerpoint/2010/main" val="3346906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1F26-4359-4725-A872-EFD807499E19}"/>
              </a:ext>
            </a:extLst>
          </p:cNvPr>
          <p:cNvSpPr>
            <a:spLocks noGrp="1"/>
          </p:cNvSpPr>
          <p:nvPr>
            <p:ph type="title"/>
          </p:nvPr>
        </p:nvSpPr>
        <p:spPr/>
        <p:txBody>
          <a:bodyPr/>
          <a:lstStyle/>
          <a:p>
            <a:r>
              <a:rPr lang="en-US" dirty="0"/>
              <a:t>Use Case Division</a:t>
            </a:r>
          </a:p>
        </p:txBody>
      </p:sp>
      <p:sp>
        <p:nvSpPr>
          <p:cNvPr id="4" name="Content Placeholder 2">
            <a:extLst>
              <a:ext uri="{FF2B5EF4-FFF2-40B4-BE49-F238E27FC236}">
                <a16:creationId xmlns:a16="http://schemas.microsoft.com/office/drawing/2014/main" id="{8596EAA3-01AD-4DE6-BCF5-4A988B816F38}"/>
              </a:ext>
            </a:extLst>
          </p:cNvPr>
          <p:cNvSpPr>
            <a:spLocks noGrp="1"/>
          </p:cNvSpPr>
          <p:nvPr/>
        </p:nvSpPr>
        <p:spPr>
          <a:xfrm>
            <a:off x="1006839" y="2310063"/>
            <a:ext cx="10178322" cy="34811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nSpc>
                <a:spcPct val="200000"/>
              </a:lnSpc>
            </a:pPr>
            <a:r>
              <a:rPr lang="en-US" dirty="0">
                <a:solidFill>
                  <a:schemeClr val="tx1"/>
                </a:solidFill>
              </a:rPr>
              <a:t>Use Cases handled by Kevin</a:t>
            </a:r>
            <a:r>
              <a:rPr lang="mr-IN" dirty="0">
                <a:solidFill>
                  <a:schemeClr val="tx1"/>
                </a:solidFill>
              </a:rPr>
              <a:t>–</a:t>
            </a:r>
            <a:r>
              <a:rPr lang="en-US" dirty="0">
                <a:solidFill>
                  <a:schemeClr val="tx1"/>
                </a:solidFill>
              </a:rPr>
              <a:t> Make Account, Respond to a Message, Flag Comment</a:t>
            </a:r>
          </a:p>
          <a:p>
            <a:pPr>
              <a:lnSpc>
                <a:spcPct val="200000"/>
              </a:lnSpc>
            </a:pPr>
            <a:r>
              <a:rPr lang="en-US" dirty="0">
                <a:solidFill>
                  <a:schemeClr val="tx1"/>
                </a:solidFill>
              </a:rPr>
              <a:t>Use Cases handled by Mark </a:t>
            </a:r>
            <a:r>
              <a:rPr lang="mr-IN" dirty="0">
                <a:solidFill>
                  <a:schemeClr val="tx1"/>
                </a:solidFill>
              </a:rPr>
              <a:t>–</a:t>
            </a:r>
            <a:r>
              <a:rPr lang="en-US" dirty="0">
                <a:solidFill>
                  <a:schemeClr val="tx1"/>
                </a:solidFill>
              </a:rPr>
              <a:t> Leave Review, Rate Review, Read Review</a:t>
            </a:r>
          </a:p>
          <a:p>
            <a:pPr>
              <a:lnSpc>
                <a:spcPct val="200000"/>
              </a:lnSpc>
            </a:pPr>
            <a:r>
              <a:rPr lang="en-US" dirty="0">
                <a:solidFill>
                  <a:schemeClr val="tx1"/>
                </a:solidFill>
              </a:rPr>
              <a:t>Use Cases handled by Connor </a:t>
            </a:r>
            <a:r>
              <a:rPr lang="mr-IN" dirty="0">
                <a:solidFill>
                  <a:schemeClr val="tx1"/>
                </a:solidFill>
              </a:rPr>
              <a:t>–</a:t>
            </a:r>
            <a:r>
              <a:rPr lang="en-US" dirty="0">
                <a:solidFill>
                  <a:schemeClr val="tx1"/>
                </a:solidFill>
              </a:rPr>
              <a:t> Contact Student, Edit Review, Delete Account, Log Out </a:t>
            </a:r>
          </a:p>
          <a:p>
            <a:endParaRPr lang="en-US" dirty="0"/>
          </a:p>
        </p:txBody>
      </p:sp>
    </p:spTree>
    <p:extLst>
      <p:ext uri="{BB962C8B-B14F-4D97-AF65-F5344CB8AC3E}">
        <p14:creationId xmlns:p14="http://schemas.microsoft.com/office/powerpoint/2010/main" val="56579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421F-65DA-43A8-A4ED-71F7E9312CB3}"/>
              </a:ext>
            </a:extLst>
          </p:cNvPr>
          <p:cNvSpPr>
            <a:spLocks noGrp="1"/>
          </p:cNvSpPr>
          <p:nvPr>
            <p:ph type="title"/>
          </p:nvPr>
        </p:nvSpPr>
        <p:spPr/>
        <p:txBody>
          <a:bodyPr/>
          <a:lstStyle/>
          <a:p>
            <a:r>
              <a:rPr lang="en-US" dirty="0"/>
              <a:t>Make Account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006839" y="1395663"/>
            <a:ext cx="10178322" cy="5462337"/>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dirty="0">
                <a:solidFill>
                  <a:schemeClr val="tx1"/>
                </a:solidFill>
              </a:rPr>
              <a:t>Make an Account</a:t>
            </a:r>
          </a:p>
          <a:p>
            <a:pPr marL="0" indent="0">
              <a:buNone/>
            </a:pPr>
            <a:r>
              <a:rPr lang="en-US" dirty="0">
                <a:solidFill>
                  <a:schemeClr val="tx1"/>
                </a:solidFill>
              </a:rPr>
              <a:t>Scope: GCC Application</a:t>
            </a:r>
          </a:p>
          <a:p>
            <a:pPr marL="0" indent="0">
              <a:buNone/>
            </a:pPr>
            <a:r>
              <a:rPr lang="en-US" dirty="0">
                <a:solidFill>
                  <a:schemeClr val="tx1"/>
                </a:solidFill>
              </a:rPr>
              <a:t>Level: User Goal</a:t>
            </a:r>
          </a:p>
          <a:p>
            <a:pPr marL="0" indent="0">
              <a:buNone/>
            </a:pPr>
            <a:r>
              <a:rPr lang="en-US" dirty="0">
                <a:solidFill>
                  <a:schemeClr val="tx1"/>
                </a:solidFill>
              </a:rPr>
              <a:t>Primary Actor: Student</a:t>
            </a:r>
          </a:p>
          <a:p>
            <a:pPr marL="0" indent="0">
              <a:buNone/>
            </a:pPr>
            <a:r>
              <a:rPr lang="en-US" dirty="0">
                <a:solidFill>
                  <a:schemeClr val="tx1"/>
                </a:solidFill>
              </a:rPr>
              <a:t>Stakeholders and Interests:</a:t>
            </a:r>
          </a:p>
          <a:p>
            <a:pPr marL="0" indent="0">
              <a:buNone/>
            </a:pPr>
            <a:r>
              <a:rPr lang="en-US" dirty="0">
                <a:solidFill>
                  <a:schemeClr val="tx1"/>
                </a:solidFill>
              </a:rPr>
              <a:t>    Student User: Wants username and password stored and hashed for security.</a:t>
            </a:r>
          </a:p>
          <a:p>
            <a:pPr marL="0" indent="0">
              <a:buNone/>
            </a:pPr>
            <a:r>
              <a:rPr lang="en-US" dirty="0">
                <a:solidFill>
                  <a:schemeClr val="tx1"/>
                </a:solidFill>
              </a:rPr>
              <a:t>Preconditions: Student has loaded the site</a:t>
            </a:r>
          </a:p>
          <a:p>
            <a:pPr marL="0" indent="0">
              <a:buNone/>
            </a:pPr>
            <a:r>
              <a:rPr lang="en-US" dirty="0">
                <a:solidFill>
                  <a:schemeClr val="tx1"/>
                </a:solidFill>
              </a:rPr>
              <a:t>Success Guarantee: Students data is hashed and saved into database. Immediate access to the application is granted.</a:t>
            </a:r>
          </a:p>
          <a:p>
            <a:pPr marL="0" indent="0">
              <a:buNone/>
            </a:pPr>
            <a:r>
              <a:rPr lang="en-US" dirty="0">
                <a:solidFill>
                  <a:schemeClr val="tx1"/>
                </a:solidFill>
              </a:rPr>
              <a:t>Main Success Scenario:</a:t>
            </a:r>
          </a:p>
          <a:p>
            <a:pPr marL="0" indent="0">
              <a:buNone/>
            </a:pPr>
            <a:r>
              <a:rPr lang="en-US" dirty="0">
                <a:solidFill>
                  <a:schemeClr val="tx1"/>
                </a:solidFill>
              </a:rPr>
              <a:t>    Student loads application.</a:t>
            </a:r>
          </a:p>
          <a:p>
            <a:pPr marL="0" indent="0">
              <a:buNone/>
            </a:pPr>
            <a:r>
              <a:rPr lang="en-US" dirty="0">
                <a:solidFill>
                  <a:schemeClr val="tx1"/>
                </a:solidFill>
              </a:rPr>
              <a:t>    Student requests a new account.</a:t>
            </a:r>
          </a:p>
          <a:p>
            <a:pPr marL="0" indent="0">
              <a:buNone/>
            </a:pPr>
            <a:r>
              <a:rPr lang="en-US" dirty="0">
                <a:solidFill>
                  <a:schemeClr val="tx1"/>
                </a:solidFill>
              </a:rPr>
              <a:t>    Student enters Username, Password and, email, etc.</a:t>
            </a:r>
          </a:p>
          <a:p>
            <a:pPr marL="0" indent="0">
              <a:buNone/>
            </a:pPr>
            <a:r>
              <a:rPr lang="en-US" dirty="0">
                <a:solidFill>
                  <a:schemeClr val="tx1"/>
                </a:solidFill>
              </a:rPr>
              <a:t>    System updates valid students list with new student.</a:t>
            </a:r>
          </a:p>
          <a:p>
            <a:pPr marL="0" indent="0">
              <a:buNone/>
            </a:pPr>
            <a:r>
              <a:rPr lang="en-US" dirty="0">
                <a:solidFill>
                  <a:schemeClr val="tx1"/>
                </a:solidFill>
              </a:rPr>
              <a:t>    Student Logs in.</a:t>
            </a:r>
          </a:p>
          <a:p>
            <a:pPr marL="0" indent="0">
              <a:buNone/>
            </a:pPr>
            <a:r>
              <a:rPr lang="en-US" dirty="0">
                <a:solidFill>
                  <a:schemeClr val="tx1"/>
                </a:solidFill>
              </a:rPr>
              <a:t>Alternative Flows:</a:t>
            </a:r>
          </a:p>
          <a:p>
            <a:pPr marL="0" indent="0">
              <a:buNone/>
            </a:pPr>
            <a:r>
              <a:rPr lang="en-US" dirty="0">
                <a:solidFill>
                  <a:schemeClr val="tx1"/>
                </a:solidFill>
              </a:rPr>
              <a:t>a. At any time the student closes the application.</a:t>
            </a:r>
          </a:p>
          <a:p>
            <a:pPr marL="0" indent="0">
              <a:buNone/>
            </a:pPr>
            <a:r>
              <a:rPr lang="en-US" dirty="0">
                <a:solidFill>
                  <a:schemeClr val="tx1"/>
                </a:solidFill>
              </a:rPr>
              <a:t>    1. Interaction ends.</a:t>
            </a:r>
          </a:p>
          <a:p>
            <a:pPr marL="0" indent="0">
              <a:buNone/>
            </a:pPr>
            <a:r>
              <a:rPr lang="en-US" dirty="0">
                <a:solidFill>
                  <a:schemeClr val="tx1"/>
                </a:solidFill>
              </a:rPr>
              <a:t>b. At any time system fails.</a:t>
            </a:r>
          </a:p>
          <a:p>
            <a:pPr marL="0" indent="0">
              <a:buNone/>
            </a:pPr>
            <a:r>
              <a:rPr lang="en-US" dirty="0">
                <a:solidFill>
                  <a:schemeClr val="tx1"/>
                </a:solidFill>
              </a:rPr>
              <a:t>    1. Student will restart application.</a:t>
            </a:r>
          </a:p>
          <a:p>
            <a:pPr marL="0" indent="0">
              <a:buNone/>
            </a:pPr>
            <a:r>
              <a:rPr lang="en-US" dirty="0">
                <a:solidFill>
                  <a:schemeClr val="tx1"/>
                </a:solidFill>
              </a:rPr>
              <a:t>c. While student is on register page, they would like to login with valid credentials(the realized they had an account already)</a:t>
            </a:r>
          </a:p>
          <a:p>
            <a:pPr marL="0" indent="0">
              <a:buNone/>
            </a:pPr>
            <a:r>
              <a:rPr lang="en-US" dirty="0">
                <a:solidFill>
                  <a:schemeClr val="tx1"/>
                </a:solidFill>
              </a:rPr>
              <a:t>    1. Student clicks `return to login` and logs in with valid username and password.</a:t>
            </a:r>
          </a:p>
          <a:p>
            <a:pPr marL="0" indent="0">
              <a:buNone/>
            </a:pPr>
            <a:r>
              <a:rPr lang="en-US" dirty="0">
                <a:solidFill>
                  <a:schemeClr val="tx1"/>
                </a:solidFill>
              </a:rPr>
              <a:t>d. Username and password from account creation do not work.</a:t>
            </a:r>
          </a:p>
          <a:p>
            <a:pPr marL="0" indent="0">
              <a:buNone/>
            </a:pPr>
            <a:r>
              <a:rPr lang="en-US" dirty="0">
                <a:solidFill>
                  <a:schemeClr val="tx1"/>
                </a:solidFill>
              </a:rPr>
              <a:t>    1. Prompt student to reset password with security question.</a:t>
            </a:r>
          </a:p>
          <a:p>
            <a:pPr marL="0" indent="0">
              <a:buNone/>
            </a:pPr>
            <a:r>
              <a:rPr lang="en-US" dirty="0">
                <a:solidFill>
                  <a:schemeClr val="tx1"/>
                </a:solidFill>
              </a:rPr>
              <a:t>        1.1. Student answers security question correctly</a:t>
            </a:r>
          </a:p>
          <a:p>
            <a:pPr marL="0" indent="0">
              <a:buNone/>
            </a:pPr>
            <a:r>
              <a:rPr lang="en-US" dirty="0">
                <a:solidFill>
                  <a:schemeClr val="tx1"/>
                </a:solidFill>
              </a:rPr>
              <a:t>            1.1.1. Student resets password.</a:t>
            </a:r>
          </a:p>
          <a:p>
            <a:pPr marL="0" indent="0">
              <a:buNone/>
            </a:pPr>
            <a:r>
              <a:rPr lang="en-US" dirty="0">
                <a:solidFill>
                  <a:schemeClr val="tx1"/>
                </a:solidFill>
              </a:rPr>
              <a:t>        1.2. Student does not answer security question correctly</a:t>
            </a:r>
          </a:p>
          <a:p>
            <a:pPr marL="0" indent="0">
              <a:buNone/>
            </a:pPr>
            <a:r>
              <a:rPr lang="en-US" dirty="0">
                <a:solidFill>
                  <a:schemeClr val="tx1"/>
                </a:solidFill>
              </a:rPr>
              <a:t>            1.2.1 Student is returned to login page.</a:t>
            </a:r>
          </a:p>
        </p:txBody>
      </p:sp>
    </p:spTree>
    <p:extLst>
      <p:ext uri="{BB962C8B-B14F-4D97-AF65-F5344CB8AC3E}">
        <p14:creationId xmlns:p14="http://schemas.microsoft.com/office/powerpoint/2010/main" val="48153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51F0-637B-4ACB-B519-C0A76052505D}"/>
              </a:ext>
            </a:extLst>
          </p:cNvPr>
          <p:cNvSpPr>
            <a:spLocks noGrp="1"/>
          </p:cNvSpPr>
          <p:nvPr>
            <p:ph type="title"/>
          </p:nvPr>
        </p:nvSpPr>
        <p:spPr/>
        <p:txBody>
          <a:bodyPr/>
          <a:lstStyle/>
          <a:p>
            <a:r>
              <a:rPr lang="en-US" dirty="0"/>
              <a:t>Leave Review</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259500" y="1548066"/>
            <a:ext cx="4058259" cy="53340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Leave Review</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Student has valid login credentials</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Success Guarantee:</a:t>
            </a:r>
          </a:p>
          <a:p>
            <a:pPr marL="0" indent="0">
              <a:buNone/>
            </a:pPr>
            <a:r>
              <a:rPr lang="en-US" sz="800" dirty="0">
                <a:solidFill>
                  <a:schemeClr val="tx1"/>
                </a:solidFill>
              </a:rPr>
              <a:t>    Student review is made available to other users on the site.</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review from drop-down menu</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writes review</a:t>
            </a:r>
          </a:p>
          <a:p>
            <a:pPr marL="0" indent="0">
              <a:buNone/>
            </a:pPr>
            <a:r>
              <a:rPr lang="en-US" sz="800" dirty="0">
                <a:solidFill>
                  <a:schemeClr val="tx1"/>
                </a:solidFill>
              </a:rPr>
              <a:t>    Student saves review</a:t>
            </a:r>
          </a:p>
          <a:p>
            <a:pPr marL="0" indent="0">
              <a:buNone/>
            </a:pPr>
            <a:r>
              <a:rPr lang="en-US" sz="800" dirty="0">
                <a:solidFill>
                  <a:schemeClr val="tx1"/>
                </a:solidFill>
              </a:rPr>
              <a:t>Alternative Flows:</a:t>
            </a: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317759" y="1548065"/>
            <a:ext cx="4812632" cy="5237747"/>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a. At any time the student closes the application.</a:t>
            </a:r>
          </a:p>
          <a:p>
            <a:pPr marL="0" indent="0">
              <a:buFont typeface="Arial" panose="020B0604020202020204" pitchFamily="34" charset="0"/>
              <a:buNone/>
            </a:pPr>
            <a:r>
              <a:rPr lang="en-US" sz="800" dirty="0"/>
              <a:t>1. Interaction ends.</a:t>
            </a:r>
          </a:p>
          <a:p>
            <a:pPr marL="0" indent="0">
              <a:buFont typeface="Arial" panose="020B0604020202020204" pitchFamily="34" charset="0"/>
              <a:buNone/>
            </a:pPr>
            <a:r>
              <a:rPr lang="en-US" sz="800" dirty="0"/>
              <a:t>b. At any time system fails.</a:t>
            </a:r>
          </a:p>
          <a:p>
            <a:pPr marL="0" indent="0">
              <a:buFont typeface="Arial" panose="020B0604020202020204" pitchFamily="34" charset="0"/>
              <a:buNone/>
            </a:pPr>
            <a:r>
              <a:rPr lang="en-US" sz="800" dirty="0"/>
              <a:t>1. Student will restart application.</a:t>
            </a:r>
          </a:p>
          <a:p>
            <a:pPr marL="0" indent="0">
              <a:buFont typeface="Arial" panose="020B0604020202020204" pitchFamily="34" charset="0"/>
              <a:buNone/>
            </a:pPr>
            <a:r>
              <a:rPr lang="en-US" sz="800" dirty="0"/>
              <a:t>c. Student picks wrong professor</a:t>
            </a:r>
          </a:p>
          <a:p>
            <a:pPr marL="0" indent="0">
              <a:buFont typeface="Arial" panose="020B0604020202020204" pitchFamily="34" charset="0"/>
              <a:buNone/>
            </a:pPr>
            <a:r>
              <a:rPr lang="en-US" sz="800" dirty="0"/>
              <a:t>1. Student clicks `back` </a:t>
            </a:r>
          </a:p>
          <a:p>
            <a:pPr marL="0" indent="0">
              <a:buFont typeface="Arial" panose="020B0604020202020204" pitchFamily="34" charset="0"/>
              <a:buNone/>
            </a:pPr>
            <a:r>
              <a:rPr lang="en-US" sz="800" dirty="0"/>
              <a:t>2. Selects correct professor from drop-down list</a:t>
            </a:r>
          </a:p>
          <a:p>
            <a:pPr marL="0" indent="0">
              <a:buFont typeface="Arial" panose="020B0604020202020204" pitchFamily="34" charset="0"/>
              <a:buNone/>
            </a:pPr>
            <a:r>
              <a:rPr lang="en-US" sz="800" dirty="0"/>
              <a:t>d. Username and password do not work.</a:t>
            </a:r>
          </a:p>
          <a:p>
            <a:pPr marL="0" indent="0">
              <a:buFont typeface="Arial" panose="020B0604020202020204" pitchFamily="34" charset="0"/>
              <a:buNone/>
            </a:pPr>
            <a:r>
              <a:rPr lang="en-US" sz="800" dirty="0"/>
              <a:t>1. Prompt student to reset password with security question.</a:t>
            </a:r>
          </a:p>
          <a:p>
            <a:pPr marL="0" indent="0">
              <a:buFont typeface="Arial" panose="020B0604020202020204" pitchFamily="34" charset="0"/>
              <a:buNone/>
            </a:pPr>
            <a:r>
              <a:rPr lang="en-US" sz="800" dirty="0"/>
              <a:t>  1.1. Student answers security question correctly</a:t>
            </a:r>
          </a:p>
          <a:p>
            <a:pPr marL="0" indent="0">
              <a:buFont typeface="Arial" panose="020B0604020202020204" pitchFamily="34" charset="0"/>
              <a:buNone/>
            </a:pPr>
            <a:r>
              <a:rPr lang="en-US" sz="800" dirty="0"/>
              <a:t>    1.1.1. Student resets password.</a:t>
            </a:r>
          </a:p>
          <a:p>
            <a:pPr marL="0" indent="0">
              <a:buFont typeface="Arial" panose="020B0604020202020204" pitchFamily="34" charset="0"/>
              <a:buNone/>
            </a:pPr>
            <a:r>
              <a:rPr lang="en-US" sz="800" dirty="0"/>
              <a:t>  1.2. Student does not answer security question correctly</a:t>
            </a:r>
          </a:p>
          <a:p>
            <a:pPr marL="0" indent="0">
              <a:buFont typeface="Arial" panose="020B0604020202020204" pitchFamily="34" charset="0"/>
              <a:buNone/>
            </a:pPr>
            <a:r>
              <a:rPr lang="en-US" sz="800" dirty="0"/>
              <a:t>    1.2.1 Student is returned to login page.</a:t>
            </a:r>
          </a:p>
        </p:txBody>
      </p:sp>
      <p:sp>
        <p:nvSpPr>
          <p:cNvPr id="6" name="Footer Placeholder 3">
            <a:extLst>
              <a:ext uri="{FF2B5EF4-FFF2-40B4-BE49-F238E27FC236}">
                <a16:creationId xmlns:a16="http://schemas.microsoft.com/office/drawing/2014/main" id="{46AD2A21-DAC4-4365-A0EC-03216C4FE1DE}"/>
              </a:ext>
            </a:extLst>
          </p:cNvPr>
          <p:cNvSpPr>
            <a:spLocks noGrp="1"/>
          </p:cNvSpPr>
          <p:nvPr/>
        </p:nvSpPr>
        <p:spPr>
          <a:xfrm>
            <a:off x="4046423" y="6399745"/>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82859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C43-41A2-4266-93ED-4860739CD31A}"/>
              </a:ext>
            </a:extLst>
          </p:cNvPr>
          <p:cNvSpPr>
            <a:spLocks noGrp="1"/>
          </p:cNvSpPr>
          <p:nvPr>
            <p:ph type="title"/>
          </p:nvPr>
        </p:nvSpPr>
        <p:spPr>
          <a:xfrm>
            <a:off x="838200" y="160422"/>
            <a:ext cx="10515600" cy="1155032"/>
          </a:xfrm>
        </p:spPr>
        <p:txBody>
          <a:bodyPr/>
          <a:lstStyle/>
          <a:p>
            <a:r>
              <a:rPr lang="en-US" dirty="0"/>
              <a:t>Contact Student</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1355753" y="1235239"/>
            <a:ext cx="4058259" cy="557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dirty="0">
                <a:solidFill>
                  <a:schemeClr val="tx1"/>
                </a:solidFill>
              </a:rPr>
              <a:t>Contact Student</a:t>
            </a:r>
          </a:p>
          <a:p>
            <a:pPr marL="0" indent="0">
              <a:buNone/>
            </a:pPr>
            <a:r>
              <a:rPr lang="en-US" sz="800" dirty="0">
                <a:solidFill>
                  <a:schemeClr val="tx1"/>
                </a:solidFill>
              </a:rPr>
              <a:t>Scope: GCC Application</a:t>
            </a:r>
          </a:p>
          <a:p>
            <a:pPr marL="0" indent="0">
              <a:buNone/>
            </a:pPr>
            <a:r>
              <a:rPr lang="en-US" sz="800" dirty="0">
                <a:solidFill>
                  <a:schemeClr val="tx1"/>
                </a:solidFill>
              </a:rPr>
              <a:t>Level: User Goal</a:t>
            </a:r>
          </a:p>
          <a:p>
            <a:pPr marL="0" indent="0">
              <a:buNone/>
            </a:pPr>
            <a:r>
              <a:rPr lang="en-US" sz="800" dirty="0">
                <a:solidFill>
                  <a:schemeClr val="tx1"/>
                </a:solidFill>
              </a:rPr>
              <a:t>Primary Actor: Student</a:t>
            </a:r>
          </a:p>
          <a:p>
            <a:pPr marL="0" indent="0">
              <a:buNone/>
            </a:pPr>
            <a:r>
              <a:rPr lang="en-US" sz="800" dirty="0">
                <a:solidFill>
                  <a:schemeClr val="tx1"/>
                </a:solidFill>
              </a:rPr>
              <a:t>Stakeholders and Interests:</a:t>
            </a:r>
          </a:p>
          <a:p>
            <a:pPr marL="0" indent="0">
              <a:buNone/>
            </a:pPr>
            <a:r>
              <a:rPr lang="en-US" sz="800" dirty="0">
                <a:solidFill>
                  <a:schemeClr val="tx1"/>
                </a:solidFill>
              </a:rPr>
              <a:t>    Student User:</a:t>
            </a:r>
          </a:p>
          <a:p>
            <a:pPr marL="0" indent="0">
              <a:buNone/>
            </a:pPr>
            <a:r>
              <a:rPr lang="en-US" sz="800" dirty="0">
                <a:solidFill>
                  <a:schemeClr val="tx1"/>
                </a:solidFill>
              </a:rPr>
              <a:t>        Wants Username and Password to be recognized.</a:t>
            </a:r>
          </a:p>
          <a:p>
            <a:pPr marL="0" indent="0">
              <a:buNone/>
            </a:pPr>
            <a:r>
              <a:rPr lang="en-US" sz="800" dirty="0">
                <a:solidFill>
                  <a:schemeClr val="tx1"/>
                </a:solidFill>
              </a:rPr>
              <a:t>        Wants review to be saved for others to view</a:t>
            </a:r>
          </a:p>
          <a:p>
            <a:pPr marL="0" indent="0">
              <a:buNone/>
            </a:pPr>
            <a:r>
              <a:rPr lang="en-US" sz="800" dirty="0">
                <a:solidFill>
                  <a:schemeClr val="tx1"/>
                </a:solidFill>
              </a:rPr>
              <a:t>        Wants contact with other Student to be over message board</a:t>
            </a:r>
          </a:p>
          <a:p>
            <a:pPr marL="0" indent="0">
              <a:buNone/>
            </a:pPr>
            <a:r>
              <a:rPr lang="en-US" sz="800" dirty="0">
                <a:solidFill>
                  <a:schemeClr val="tx1"/>
                </a:solidFill>
              </a:rPr>
              <a:t>    Preconditions:</a:t>
            </a:r>
          </a:p>
          <a:p>
            <a:pPr marL="0" indent="0">
              <a:buNone/>
            </a:pPr>
            <a:r>
              <a:rPr lang="en-US" sz="800" dirty="0">
                <a:solidFill>
                  <a:schemeClr val="tx1"/>
                </a:solidFill>
              </a:rPr>
              <a:t>        Student has loaded the program.</a:t>
            </a:r>
          </a:p>
          <a:p>
            <a:pPr marL="0" indent="0">
              <a:buNone/>
            </a:pPr>
            <a:r>
              <a:rPr lang="en-US" sz="800" dirty="0">
                <a:solidFill>
                  <a:schemeClr val="tx1"/>
                </a:solidFill>
              </a:rPr>
              <a:t>        Student has valid login credentials</a:t>
            </a:r>
          </a:p>
          <a:p>
            <a:pPr marL="0" indent="0">
              <a:buNone/>
            </a:pPr>
            <a:r>
              <a:rPr lang="en-US" sz="800" dirty="0">
                <a:solidFill>
                  <a:schemeClr val="tx1"/>
                </a:solidFill>
              </a:rPr>
              <a:t>Success Guarantee:</a:t>
            </a:r>
          </a:p>
          <a:p>
            <a:pPr marL="0" indent="0">
              <a:buNone/>
            </a:pPr>
            <a:r>
              <a:rPr lang="en-US" sz="800" dirty="0">
                <a:solidFill>
                  <a:schemeClr val="tx1"/>
                </a:solidFill>
              </a:rPr>
              <a:t>    Student is able to message other Student user (two-way anonymity)</a:t>
            </a:r>
          </a:p>
          <a:p>
            <a:pPr marL="0" indent="0">
              <a:buNone/>
            </a:pPr>
            <a:r>
              <a:rPr lang="en-US" sz="800" dirty="0">
                <a:solidFill>
                  <a:schemeClr val="tx1"/>
                </a:solidFill>
              </a:rPr>
              <a:t>Main Success Scenario:</a:t>
            </a:r>
          </a:p>
          <a:p>
            <a:pPr marL="0" indent="0">
              <a:buNone/>
            </a:pPr>
            <a:r>
              <a:rPr lang="en-US" sz="800" dirty="0">
                <a:solidFill>
                  <a:schemeClr val="tx1"/>
                </a:solidFill>
              </a:rPr>
              <a:t>    Student loads application.</a:t>
            </a:r>
          </a:p>
          <a:p>
            <a:pPr marL="0" indent="0">
              <a:buNone/>
            </a:pPr>
            <a:r>
              <a:rPr lang="en-US" sz="800" dirty="0">
                <a:solidFill>
                  <a:schemeClr val="tx1"/>
                </a:solidFill>
              </a:rPr>
              <a:t>    Student logs in.</a:t>
            </a:r>
          </a:p>
          <a:p>
            <a:pPr marL="0" indent="0">
              <a:buNone/>
            </a:pPr>
            <a:r>
              <a:rPr lang="en-US" sz="800" dirty="0">
                <a:solidFill>
                  <a:schemeClr val="tx1"/>
                </a:solidFill>
              </a:rPr>
              <a:t>    Student selects professor they would like to view reviews of</a:t>
            </a:r>
          </a:p>
          <a:p>
            <a:pPr marL="0" indent="0">
              <a:buNone/>
            </a:pPr>
            <a:r>
              <a:rPr lang="en-US" sz="800" dirty="0">
                <a:solidFill>
                  <a:schemeClr val="tx1"/>
                </a:solidFill>
              </a:rPr>
              <a:t>    Student is brought to professors review page</a:t>
            </a:r>
          </a:p>
          <a:p>
            <a:pPr marL="0" indent="0">
              <a:buNone/>
            </a:pPr>
            <a:r>
              <a:rPr lang="en-US" sz="800" dirty="0">
                <a:solidFill>
                  <a:schemeClr val="tx1"/>
                </a:solidFill>
              </a:rPr>
              <a:t>    Student selects, contact reviewer button</a:t>
            </a:r>
          </a:p>
          <a:p>
            <a:pPr marL="0" indent="0">
              <a:buNone/>
            </a:pPr>
            <a:r>
              <a:rPr lang="en-US" sz="800" dirty="0">
                <a:solidFill>
                  <a:schemeClr val="tx1"/>
                </a:solidFill>
              </a:rPr>
              <a:t>    Student creates message</a:t>
            </a:r>
          </a:p>
          <a:p>
            <a:pPr marL="0" indent="0">
              <a:buNone/>
            </a:pPr>
            <a:r>
              <a:rPr lang="en-US" sz="800" dirty="0">
                <a:solidFill>
                  <a:schemeClr val="tx1"/>
                </a:solidFill>
              </a:rPr>
              <a:t>    Student Sends message</a:t>
            </a:r>
          </a:p>
          <a:p>
            <a:pPr marL="0" indent="0">
              <a:buNone/>
            </a:pPr>
            <a:r>
              <a:rPr lang="en-US" sz="800" dirty="0">
                <a:solidFill>
                  <a:schemeClr val="tx1"/>
                </a:solidFill>
              </a:rPr>
              <a:t>    Opposing student responds to message</a:t>
            </a:r>
          </a:p>
          <a:p>
            <a:pPr marL="0" indent="0">
              <a:buNone/>
            </a:pPr>
            <a:r>
              <a:rPr lang="en-US" sz="800" dirty="0">
                <a:solidFill>
                  <a:schemeClr val="tx1"/>
                </a:solidFill>
              </a:rPr>
              <a:t>    Message Notification shows up on login of user</a:t>
            </a:r>
          </a:p>
          <a:p>
            <a:pPr marL="0" indent="0">
              <a:buNone/>
            </a:pPr>
            <a:r>
              <a:rPr lang="en-US" sz="800" dirty="0">
                <a:solidFill>
                  <a:schemeClr val="tx1"/>
                </a:solidFill>
              </a:rPr>
              <a:t>Alternative Flows:</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5414012" y="1235240"/>
            <a:ext cx="4812632"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dirty="0"/>
              <a:t>a. At any time the student closes the application.</a:t>
            </a:r>
          </a:p>
          <a:p>
            <a:pPr marL="0" indent="0">
              <a:buNone/>
            </a:pPr>
            <a:r>
              <a:rPr lang="en-US" sz="800" dirty="0"/>
              <a:t>1. Interaction ends.</a:t>
            </a:r>
          </a:p>
          <a:p>
            <a:pPr marL="0" indent="0">
              <a:buNone/>
            </a:pPr>
            <a:r>
              <a:rPr lang="en-US" sz="800" dirty="0"/>
              <a:t>b. At any time system fails.</a:t>
            </a:r>
          </a:p>
          <a:p>
            <a:pPr marL="0" indent="0">
              <a:buNone/>
            </a:pPr>
            <a:r>
              <a:rPr lang="en-US" sz="800" dirty="0"/>
              <a:t>1. Student will restart application.</a:t>
            </a:r>
          </a:p>
          <a:p>
            <a:pPr marL="0" indent="0">
              <a:buNone/>
            </a:pPr>
            <a:r>
              <a:rPr lang="en-US" sz="800" dirty="0"/>
              <a:t>c. Student picks wrong professor</a:t>
            </a:r>
          </a:p>
          <a:p>
            <a:pPr marL="0" indent="0">
              <a:buNone/>
            </a:pPr>
            <a:r>
              <a:rPr lang="en-US" sz="800" dirty="0"/>
              <a:t>1. Student clicks `back` </a:t>
            </a:r>
          </a:p>
          <a:p>
            <a:pPr marL="0" indent="0">
              <a:buNone/>
            </a:pPr>
            <a:r>
              <a:rPr lang="en-US" sz="800" dirty="0"/>
              <a:t>2. Selects correct professor from drop-down list</a:t>
            </a:r>
          </a:p>
          <a:p>
            <a:pPr marL="0" indent="0">
              <a:buNone/>
            </a:pPr>
            <a:r>
              <a:rPr lang="en-US" sz="800" dirty="0"/>
              <a:t>d. Username and password do not work.</a:t>
            </a:r>
          </a:p>
          <a:p>
            <a:pPr marL="0" indent="0">
              <a:buNone/>
            </a:pPr>
            <a:r>
              <a:rPr lang="en-US" sz="800" dirty="0"/>
              <a:t>1. Prompt student to reset password with security question.</a:t>
            </a:r>
          </a:p>
          <a:p>
            <a:pPr marL="0" indent="0">
              <a:buNone/>
            </a:pPr>
            <a:r>
              <a:rPr lang="en-US" sz="800" dirty="0"/>
              <a:t>  1.1. Student answers security question correctly</a:t>
            </a:r>
          </a:p>
          <a:p>
            <a:pPr marL="0" indent="0">
              <a:buNone/>
            </a:pPr>
            <a:r>
              <a:rPr lang="en-US" sz="800" dirty="0"/>
              <a:t>    1.1.1. Student resets password.</a:t>
            </a:r>
          </a:p>
          <a:p>
            <a:pPr marL="0" indent="0">
              <a:buNone/>
            </a:pPr>
            <a:r>
              <a:rPr lang="en-US" sz="800" dirty="0"/>
              <a:t>  1.2. Student does not answer security question correctly</a:t>
            </a:r>
          </a:p>
          <a:p>
            <a:pPr marL="0" indent="0">
              <a:buNone/>
            </a:pPr>
            <a:r>
              <a:rPr lang="en-US" sz="800" dirty="0"/>
              <a:t>    1.2.1 Student is returned to login page.</a:t>
            </a:r>
          </a:p>
        </p:txBody>
      </p:sp>
      <p:sp>
        <p:nvSpPr>
          <p:cNvPr id="6" name="Footer Placeholder 3">
            <a:extLst>
              <a:ext uri="{FF2B5EF4-FFF2-40B4-BE49-F238E27FC236}">
                <a16:creationId xmlns:a16="http://schemas.microsoft.com/office/drawing/2014/main" id="{13F3B150-03AB-470B-94D6-9EEC4E6B9C00}"/>
              </a:ext>
            </a:extLst>
          </p:cNvPr>
          <p:cNvSpPr>
            <a:spLocks noGrp="1"/>
          </p:cNvSpPr>
          <p:nvPr/>
        </p:nvSpPr>
        <p:spPr>
          <a:xfrm>
            <a:off x="4142676" y="6327550"/>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203705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313E-1AEB-46F2-BB92-148E5F7B7272}"/>
              </a:ext>
            </a:extLst>
          </p:cNvPr>
          <p:cNvSpPr>
            <a:spLocks noGrp="1"/>
          </p:cNvSpPr>
          <p:nvPr>
            <p:ph type="title"/>
          </p:nvPr>
        </p:nvSpPr>
        <p:spPr>
          <a:xfrm>
            <a:off x="838200" y="18255"/>
            <a:ext cx="10515600" cy="1325563"/>
          </a:xfrm>
        </p:spPr>
        <p:txBody>
          <a:bodyPr/>
          <a:lstStyle/>
          <a:p>
            <a:r>
              <a:rPr lang="en-US" dirty="0"/>
              <a:t>Casual Use Cases</a:t>
            </a:r>
          </a:p>
        </p:txBody>
      </p:sp>
      <p:sp>
        <p:nvSpPr>
          <p:cNvPr id="4" name="Content Placeholder 2">
            <a:extLst>
              <a:ext uri="{FF2B5EF4-FFF2-40B4-BE49-F238E27FC236}">
                <a16:creationId xmlns:a16="http://schemas.microsoft.com/office/drawing/2014/main" id="{C8309BAB-B4D9-4274-BAFF-C418BD84D7E7}"/>
              </a:ext>
            </a:extLst>
          </p:cNvPr>
          <p:cNvSpPr>
            <a:spLocks noGrp="1"/>
          </p:cNvSpPr>
          <p:nvPr/>
        </p:nvSpPr>
        <p:spPr>
          <a:xfrm>
            <a:off x="766208" y="1106902"/>
            <a:ext cx="5173186" cy="557463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n-US" sz="800" b="1" dirty="0">
                <a:solidFill>
                  <a:schemeClr val="tx1"/>
                </a:solidFill>
              </a:rPr>
              <a:t>Respond to a Message</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clicks on the message board icon on the main page. Selecting the message they want to respond to, they use the messing capability of the application to respond to the message.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Edit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The user logs in and navigates to their profile where all their reviews are listed. Using the editor, they change the content of their review and save changes.</a:t>
            </a:r>
          </a:p>
          <a:p>
            <a:pPr marL="0" indent="0">
              <a:buNone/>
            </a:pPr>
            <a:r>
              <a:rPr lang="en-US" sz="800" i="1" dirty="0">
                <a:solidFill>
                  <a:schemeClr val="tx1"/>
                </a:solidFill>
              </a:rPr>
              <a:t>Alternative Success Scenario</a:t>
            </a:r>
            <a:r>
              <a:rPr lang="en-US" sz="800" dirty="0">
                <a:solidFill>
                  <a:schemeClr val="tx1"/>
                </a:solidFill>
              </a:rPr>
              <a:t> The user logs in and navigates to their review by selecting the professor and finding their review under the professors page. Using the editor, they change the content of their review and save changes.</a:t>
            </a:r>
          </a:p>
          <a:p>
            <a:pPr marL="0" indent="0">
              <a:buNone/>
            </a:pPr>
            <a:r>
              <a:rPr lang="en-US" sz="800" b="1" dirty="0">
                <a:solidFill>
                  <a:schemeClr val="tx1"/>
                </a:solidFill>
              </a:rPr>
              <a:t>Delete Account</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While the user is logged in, the user navigates to their user profile settings and select the delete account button. After confirming your selection they are logged out.</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b="1" dirty="0">
                <a:solidFill>
                  <a:schemeClr val="tx1"/>
                </a:solidFill>
              </a:rPr>
              <a:t>Rate Review</a:t>
            </a:r>
          </a:p>
          <a:p>
            <a:pPr marL="0" indent="0">
              <a:buNone/>
            </a:pPr>
            <a:r>
              <a:rPr lang="en-US" sz="800" b="1" i="1" dirty="0">
                <a:solidFill>
                  <a:schemeClr val="tx1"/>
                </a:solidFill>
              </a:rPr>
              <a:t>Main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up-vote button if the review is accurate will increase the reviews score.</a:t>
            </a:r>
          </a:p>
          <a:p>
            <a:pPr marL="0" indent="0">
              <a:buNone/>
            </a:pPr>
            <a:r>
              <a:rPr lang="en-US" sz="800" b="1" i="1" dirty="0">
                <a:solidFill>
                  <a:schemeClr val="tx1"/>
                </a:solidFill>
              </a:rPr>
              <a:t>Alternative Success Scenario</a:t>
            </a:r>
            <a:r>
              <a:rPr lang="en-US" sz="800" b="1" dirty="0">
                <a:solidFill>
                  <a:schemeClr val="tx1"/>
                </a:solidFill>
              </a:rPr>
              <a:t> </a:t>
            </a:r>
          </a:p>
          <a:p>
            <a:pPr marL="0" indent="0">
              <a:buNone/>
            </a:pPr>
            <a:r>
              <a:rPr lang="en-US" sz="800" dirty="0">
                <a:solidFill>
                  <a:schemeClr val="tx1"/>
                </a:solidFill>
              </a:rPr>
              <a:t>User logs in with valid credentials. Selects the professor and class to read reviews for. Clicking the down-vote button if the review is inaccurate will decrease the reviews score.</a:t>
            </a:r>
          </a:p>
          <a:p>
            <a:pPr marL="0" indent="0">
              <a:buNone/>
            </a:pPr>
            <a:endParaRPr lang="en-US" sz="800" dirty="0">
              <a:solidFill>
                <a:schemeClr val="tx1"/>
              </a:solidFill>
            </a:endParaRPr>
          </a:p>
        </p:txBody>
      </p:sp>
      <p:sp>
        <p:nvSpPr>
          <p:cNvPr id="5" name="Content Placeholder 2">
            <a:extLst>
              <a:ext uri="{FF2B5EF4-FFF2-40B4-BE49-F238E27FC236}">
                <a16:creationId xmlns:a16="http://schemas.microsoft.com/office/drawing/2014/main" id="{4EBE774F-83CD-4E28-B0FA-3DEA1B66FC61}"/>
              </a:ext>
            </a:extLst>
          </p:cNvPr>
          <p:cNvSpPr txBox="1">
            <a:spLocks/>
          </p:cNvSpPr>
          <p:nvPr/>
        </p:nvSpPr>
        <p:spPr>
          <a:xfrm>
            <a:off x="6091794" y="1106903"/>
            <a:ext cx="5333999" cy="547837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US" sz="800" b="1" dirty="0"/>
              <a:t>Flag Comment</a:t>
            </a:r>
          </a:p>
          <a:p>
            <a:pPr marL="0" indent="0">
              <a:buNone/>
            </a:pPr>
            <a:r>
              <a:rPr lang="en-US" sz="800" b="1" i="1" dirty="0"/>
              <a:t>Main Success Scenario</a:t>
            </a:r>
            <a:r>
              <a:rPr lang="en-US" sz="800" b="1" dirty="0"/>
              <a:t> </a:t>
            </a:r>
          </a:p>
          <a:p>
            <a:pPr marL="0" indent="0">
              <a:buNone/>
            </a:pPr>
            <a:r>
              <a:rPr lang="en-US" sz="800" dirty="0"/>
              <a:t>User logs in with valid credentials. Selects the professor and class to read reviews for. If a review is inappropriate or uses vulgar language, the users flags it.</a:t>
            </a:r>
          </a:p>
          <a:p>
            <a:pPr marL="0" indent="0">
              <a:buNone/>
            </a:pPr>
            <a:r>
              <a:rPr lang="en-US" sz="800" b="1" i="1" dirty="0"/>
              <a:t>Alternative Success Scenario</a:t>
            </a:r>
            <a:r>
              <a:rPr lang="en-US" sz="800" b="1" dirty="0"/>
              <a:t> </a:t>
            </a:r>
          </a:p>
          <a:p>
            <a:pPr marL="0" indent="0">
              <a:buNone/>
            </a:pPr>
            <a:r>
              <a:rPr lang="en-US" sz="800" b="1" dirty="0"/>
              <a:t>Read Review</a:t>
            </a:r>
          </a:p>
          <a:p>
            <a:pPr marL="0" indent="0">
              <a:buNone/>
            </a:pPr>
            <a:r>
              <a:rPr lang="en-US" sz="800" b="1" i="1" dirty="0"/>
              <a:t>Main Success Scenario</a:t>
            </a:r>
            <a:r>
              <a:rPr lang="en-US" sz="800" b="1" dirty="0"/>
              <a:t> </a:t>
            </a:r>
          </a:p>
          <a:p>
            <a:pPr marL="0" indent="0">
              <a:buNone/>
            </a:pPr>
            <a:r>
              <a:rPr lang="en-US" sz="800" dirty="0"/>
              <a:t>The user will login with valid credentials. Using the navigation page, selects a professor and the desired class to load reviews for. Reviews load in chronological order.</a:t>
            </a:r>
          </a:p>
          <a:p>
            <a:pPr marL="0" indent="0">
              <a:buNone/>
            </a:pPr>
            <a:r>
              <a:rPr lang="en-US" sz="800" b="1" i="1" dirty="0"/>
              <a:t>Alternative Success Scenario</a:t>
            </a:r>
            <a:r>
              <a:rPr lang="en-US" sz="800" b="1" dirty="0"/>
              <a:t> </a:t>
            </a:r>
          </a:p>
          <a:p>
            <a:pPr marL="0" indent="0">
              <a:buNone/>
            </a:pPr>
            <a:r>
              <a:rPr lang="en-US" sz="800" dirty="0"/>
              <a:t>User logs in with valid credentials. Using the navigation page, selects a class and the desired professor to load reviews for. Reviews load in chronological order.</a:t>
            </a:r>
          </a:p>
          <a:p>
            <a:pPr marL="0" indent="0">
              <a:buNone/>
            </a:pPr>
            <a:r>
              <a:rPr lang="en-US" sz="800" b="1" dirty="0"/>
              <a:t>Log Out</a:t>
            </a:r>
          </a:p>
          <a:p>
            <a:pPr marL="0" indent="0">
              <a:buNone/>
            </a:pPr>
            <a:r>
              <a:rPr lang="en-US" sz="800" b="1" i="1" dirty="0"/>
              <a:t>Main Success Scenario</a:t>
            </a:r>
            <a:r>
              <a:rPr lang="en-US" sz="800" b="1" dirty="0"/>
              <a:t> </a:t>
            </a:r>
          </a:p>
          <a:p>
            <a:pPr marL="0" indent="0">
              <a:buNone/>
            </a:pPr>
            <a:r>
              <a:rPr lang="en-US" sz="800" dirty="0"/>
              <a:t>While the user is logged in, the user navigates to their user profile settings and logs out.</a:t>
            </a:r>
          </a:p>
          <a:p>
            <a:pPr marL="0" indent="0">
              <a:buNone/>
            </a:pPr>
            <a:r>
              <a:rPr lang="en-US" sz="800" b="1" i="1" dirty="0"/>
              <a:t>Alternative Success Scenario</a:t>
            </a:r>
            <a:r>
              <a:rPr lang="en-US" sz="800" b="1" dirty="0"/>
              <a:t> </a:t>
            </a:r>
          </a:p>
          <a:p>
            <a:pPr marL="0" indent="0">
              <a:buNone/>
            </a:pPr>
            <a:r>
              <a:rPr lang="en-US" sz="800" dirty="0"/>
              <a:t>The user is automatically logged out when they close the application.</a:t>
            </a:r>
          </a:p>
        </p:txBody>
      </p:sp>
      <p:sp>
        <p:nvSpPr>
          <p:cNvPr id="6" name="Footer Placeholder 3">
            <a:extLst>
              <a:ext uri="{FF2B5EF4-FFF2-40B4-BE49-F238E27FC236}">
                <a16:creationId xmlns:a16="http://schemas.microsoft.com/office/drawing/2014/main" id="{64387F22-E04D-482C-B04E-74CE7F40CBDB}"/>
              </a:ext>
            </a:extLst>
          </p:cNvPr>
          <p:cNvSpPr>
            <a:spLocks noGrp="1"/>
          </p:cNvSpPr>
          <p:nvPr/>
        </p:nvSpPr>
        <p:spPr>
          <a:xfrm>
            <a:off x="3553131" y="6199213"/>
            <a:ext cx="4114800" cy="34579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Mark Fuller, Kevin Kulda, Connor Woodahl --- https://github.com/markfuller/BNU</a:t>
            </a:r>
          </a:p>
        </p:txBody>
      </p:sp>
    </p:spTree>
    <p:extLst>
      <p:ext uri="{BB962C8B-B14F-4D97-AF65-F5344CB8AC3E}">
        <p14:creationId xmlns:p14="http://schemas.microsoft.com/office/powerpoint/2010/main" val="302692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601E-654E-40E3-822F-8428F1189FD4}"/>
              </a:ext>
            </a:extLst>
          </p:cNvPr>
          <p:cNvSpPr>
            <a:spLocks noGrp="1"/>
          </p:cNvSpPr>
          <p:nvPr>
            <p:ph type="title"/>
          </p:nvPr>
        </p:nvSpPr>
        <p:spPr/>
        <p:txBody>
          <a:bodyPr/>
          <a:lstStyle/>
          <a:p>
            <a:r>
              <a:rPr lang="en-US" dirty="0"/>
              <a:t>Git Hub page</a:t>
            </a:r>
          </a:p>
        </p:txBody>
      </p:sp>
      <p:sp>
        <p:nvSpPr>
          <p:cNvPr id="9" name="TextBox 2">
            <a:extLst>
              <a:ext uri="{FF2B5EF4-FFF2-40B4-BE49-F238E27FC236}">
                <a16:creationId xmlns:a16="http://schemas.microsoft.com/office/drawing/2014/main" id="{1F81B41F-F55D-43FD-9539-70B85D300693}"/>
              </a:ext>
            </a:extLst>
          </p:cNvPr>
          <p:cNvSpPr txBox="1"/>
          <p:nvPr/>
        </p:nvSpPr>
        <p:spPr>
          <a:xfrm>
            <a:off x="3113272" y="3672570"/>
            <a:ext cx="6375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2"/>
              </a:rPr>
              <a:t>https://github.com/MarkFuller1/BNU/</a:t>
            </a:r>
            <a:endParaRPr lang="en-US" dirty="0"/>
          </a:p>
        </p:txBody>
      </p:sp>
      <p:sp>
        <p:nvSpPr>
          <p:cNvPr id="10" name="TextBox 3">
            <a:extLst>
              <a:ext uri="{FF2B5EF4-FFF2-40B4-BE49-F238E27FC236}">
                <a16:creationId xmlns:a16="http://schemas.microsoft.com/office/drawing/2014/main" id="{F960391E-A0E3-4D04-9B0C-A9D5F1340C6D}"/>
              </a:ext>
            </a:extLst>
          </p:cNvPr>
          <p:cNvSpPr txBox="1"/>
          <p:nvPr/>
        </p:nvSpPr>
        <p:spPr>
          <a:xfrm>
            <a:off x="1965395" y="2302753"/>
            <a:ext cx="670560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Please see our </a:t>
            </a:r>
            <a:r>
              <a:rPr lang="en-US" dirty="0" err="1"/>
              <a:t>Github</a:t>
            </a:r>
            <a:r>
              <a:rPr lang="en-US" dirty="0"/>
              <a:t> page for the current versions of our development materials and the full repository of our project artifacts.</a:t>
            </a:r>
          </a:p>
        </p:txBody>
      </p:sp>
    </p:spTree>
    <p:extLst>
      <p:ext uri="{BB962C8B-B14F-4D97-AF65-F5344CB8AC3E}">
        <p14:creationId xmlns:p14="http://schemas.microsoft.com/office/powerpoint/2010/main" val="159900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257A-3FBE-497F-9F09-6AB92FA7D435}"/>
              </a:ext>
            </a:extLst>
          </p:cNvPr>
          <p:cNvSpPr>
            <a:spLocks noGrp="1"/>
          </p:cNvSpPr>
          <p:nvPr>
            <p:ph type="ctrTitle"/>
          </p:nvPr>
        </p:nvSpPr>
        <p:spPr>
          <a:xfrm>
            <a:off x="1524000" y="381585"/>
            <a:ext cx="9144000" cy="1046162"/>
          </a:xfrm>
        </p:spPr>
        <p:txBody>
          <a:bodyPr/>
          <a:lstStyle/>
          <a:p>
            <a:r>
              <a:rPr lang="en-US" dirty="0"/>
              <a:t>Baylor Class Connect</a:t>
            </a:r>
            <a:endParaRPr lang="en-US" b="1" dirty="0"/>
          </a:p>
        </p:txBody>
      </p:sp>
      <p:sp>
        <p:nvSpPr>
          <p:cNvPr id="3" name="Subtitle 2">
            <a:extLst>
              <a:ext uri="{FF2B5EF4-FFF2-40B4-BE49-F238E27FC236}">
                <a16:creationId xmlns:a16="http://schemas.microsoft.com/office/drawing/2014/main" id="{DDE3F777-7163-445E-94A3-6680F06C9060}"/>
              </a:ext>
            </a:extLst>
          </p:cNvPr>
          <p:cNvSpPr>
            <a:spLocks noGrp="1"/>
          </p:cNvSpPr>
          <p:nvPr>
            <p:ph type="subTitle" idx="1"/>
          </p:nvPr>
        </p:nvSpPr>
        <p:spPr>
          <a:xfrm>
            <a:off x="1524000" y="1812758"/>
            <a:ext cx="9144000" cy="3445042"/>
          </a:xfrm>
        </p:spPr>
        <p:txBody>
          <a:bodyPr/>
          <a:lstStyle/>
          <a:p>
            <a:pPr marL="342900" indent="-342900" algn="l">
              <a:buFontTx/>
              <a:buChar char="-"/>
            </a:pPr>
            <a:r>
              <a:rPr lang="en-US" dirty="0"/>
              <a:t>BCC is a tool used by students to rate their current teachers, view    reviews of future teachers and contact previous students who </a:t>
            </a:r>
            <a:r>
              <a:rPr lang="en-US" dirty="0" err="1"/>
              <a:t>havehad</a:t>
            </a:r>
            <a:r>
              <a:rPr lang="en-US" dirty="0"/>
              <a:t> those teachers.</a:t>
            </a:r>
          </a:p>
          <a:p>
            <a:endParaRPr lang="en-US" dirty="0"/>
          </a:p>
        </p:txBody>
      </p:sp>
    </p:spTree>
    <p:extLst>
      <p:ext uri="{BB962C8B-B14F-4D97-AF65-F5344CB8AC3E}">
        <p14:creationId xmlns:p14="http://schemas.microsoft.com/office/powerpoint/2010/main" val="3790299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E45D-86BF-4599-9150-13CD16668F2F}"/>
              </a:ext>
            </a:extLst>
          </p:cNvPr>
          <p:cNvSpPr>
            <a:spLocks noGrp="1"/>
          </p:cNvSpPr>
          <p:nvPr>
            <p:ph type="title"/>
          </p:nvPr>
        </p:nvSpPr>
        <p:spPr/>
        <p:txBody>
          <a:bodyPr/>
          <a:lstStyle/>
          <a:p>
            <a:r>
              <a:rPr lang="en-US" dirty="0"/>
              <a:t>Issue Tracking</a:t>
            </a:r>
          </a:p>
        </p:txBody>
      </p:sp>
      <p:sp>
        <p:nvSpPr>
          <p:cNvPr id="4" name="Content Placeholder 2">
            <a:extLst>
              <a:ext uri="{FF2B5EF4-FFF2-40B4-BE49-F238E27FC236}">
                <a16:creationId xmlns:a16="http://schemas.microsoft.com/office/drawing/2014/main" id="{D104FDDF-F102-46BC-A459-8865099BE2E4}"/>
              </a:ext>
            </a:extLst>
          </p:cNvPr>
          <p:cNvSpPr>
            <a:spLocks noGrp="1"/>
          </p:cNvSpPr>
          <p:nvPr/>
        </p:nvSpPr>
        <p:spPr>
          <a:xfrm>
            <a:off x="621829" y="1493410"/>
            <a:ext cx="10178322" cy="45932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dirty="0">
                <a:solidFill>
                  <a:schemeClr val="tx1"/>
                </a:solidFill>
              </a:rPr>
              <a:t>Please see our issue tracking repository on </a:t>
            </a:r>
            <a:r>
              <a:rPr lang="en-US" dirty="0" err="1">
                <a:solidFill>
                  <a:schemeClr val="tx1"/>
                </a:solidFill>
              </a:rPr>
              <a:t>Github</a:t>
            </a:r>
            <a:r>
              <a:rPr lang="en-US" dirty="0">
                <a:solidFill>
                  <a:schemeClr val="tx1"/>
                </a:solidFill>
              </a:rPr>
              <a:t> at the link below: </a:t>
            </a:r>
          </a:p>
          <a:p>
            <a:pPr marL="0" indent="0">
              <a:buNone/>
            </a:pPr>
            <a:r>
              <a:rPr lang="en-US" dirty="0">
                <a:solidFill>
                  <a:schemeClr val="tx1"/>
                </a:solidFill>
              </a:rPr>
              <a:t>https://github.com/MarkFuller1/BNU/issues</a:t>
            </a:r>
          </a:p>
        </p:txBody>
      </p:sp>
      <p:pic>
        <p:nvPicPr>
          <p:cNvPr id="5" name="Picture 4">
            <a:extLst>
              <a:ext uri="{FF2B5EF4-FFF2-40B4-BE49-F238E27FC236}">
                <a16:creationId xmlns:a16="http://schemas.microsoft.com/office/drawing/2014/main" id="{E271EE47-568D-4F5F-B966-57F423A7F1A3}"/>
              </a:ext>
            </a:extLst>
          </p:cNvPr>
          <p:cNvPicPr>
            <a:picLocks noChangeAspect="1"/>
          </p:cNvPicPr>
          <p:nvPr/>
        </p:nvPicPr>
        <p:blipFill>
          <a:blip r:embed="rId2"/>
          <a:stretch>
            <a:fillRect/>
          </a:stretch>
        </p:blipFill>
        <p:spPr>
          <a:xfrm>
            <a:off x="5408356" y="1981162"/>
            <a:ext cx="6334465" cy="4666793"/>
          </a:xfrm>
          <a:prstGeom prst="rect">
            <a:avLst/>
          </a:prstGeom>
        </p:spPr>
      </p:pic>
    </p:spTree>
    <p:extLst>
      <p:ext uri="{BB962C8B-B14F-4D97-AF65-F5344CB8AC3E}">
        <p14:creationId xmlns:p14="http://schemas.microsoft.com/office/powerpoint/2010/main" val="222429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40D-629E-4CD2-9AD8-5640845F8A67}"/>
              </a:ext>
            </a:extLst>
          </p:cNvPr>
          <p:cNvSpPr>
            <a:spLocks noGrp="1"/>
          </p:cNvSpPr>
          <p:nvPr>
            <p:ph type="title"/>
          </p:nvPr>
        </p:nvSpPr>
        <p:spPr/>
        <p:txBody>
          <a:bodyPr/>
          <a:lstStyle/>
          <a:p>
            <a:r>
              <a:rPr lang="en-US" dirty="0"/>
              <a:t>Traceability Matrix</a:t>
            </a:r>
          </a:p>
        </p:txBody>
      </p:sp>
      <p:pic>
        <p:nvPicPr>
          <p:cNvPr id="4" name="Picture 3" descr="A screenshot of a cell phone&#10;&#10;Description automatically generated">
            <a:extLst>
              <a:ext uri="{FF2B5EF4-FFF2-40B4-BE49-F238E27FC236}">
                <a16:creationId xmlns:a16="http://schemas.microsoft.com/office/drawing/2014/main" id="{1B54931D-3FDA-4C2D-8D30-E3DEC9876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44" y="1690688"/>
            <a:ext cx="6045511" cy="5054860"/>
          </a:xfrm>
          <a:prstGeom prst="rect">
            <a:avLst/>
          </a:prstGeom>
        </p:spPr>
      </p:pic>
    </p:spTree>
    <p:extLst>
      <p:ext uri="{BB962C8B-B14F-4D97-AF65-F5344CB8AC3E}">
        <p14:creationId xmlns:p14="http://schemas.microsoft.com/office/powerpoint/2010/main" val="980739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CFF5938-4AFF-4693-A77E-1561915C1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077" y="914093"/>
            <a:ext cx="7795846" cy="5029814"/>
          </a:xfrm>
          <a:prstGeom prst="rect">
            <a:avLst/>
          </a:prstGeom>
        </p:spPr>
      </p:pic>
    </p:spTree>
    <p:extLst>
      <p:ext uri="{BB962C8B-B14F-4D97-AF65-F5344CB8AC3E}">
        <p14:creationId xmlns:p14="http://schemas.microsoft.com/office/powerpoint/2010/main" val="261942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4" name="Picture 3">
            <a:extLst>
              <a:ext uri="{FF2B5EF4-FFF2-40B4-BE49-F238E27FC236}">
                <a16:creationId xmlns:a16="http://schemas.microsoft.com/office/drawing/2014/main" id="{E378C4B0-3B1D-4E65-92BC-183968E7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67" y="937258"/>
            <a:ext cx="8156667" cy="4983483"/>
          </a:xfrm>
          <a:prstGeom prst="rect">
            <a:avLst/>
          </a:prstGeom>
        </p:spPr>
      </p:pic>
    </p:spTree>
    <p:extLst>
      <p:ext uri="{BB962C8B-B14F-4D97-AF65-F5344CB8AC3E}">
        <p14:creationId xmlns:p14="http://schemas.microsoft.com/office/powerpoint/2010/main" val="2092684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1BB88E77-CDB4-46BB-804D-E289AE584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824593"/>
            <a:ext cx="7599033" cy="5208814"/>
          </a:xfrm>
          <a:prstGeom prst="rect">
            <a:avLst/>
          </a:prstGeom>
        </p:spPr>
      </p:pic>
    </p:spTree>
    <p:extLst>
      <p:ext uri="{BB962C8B-B14F-4D97-AF65-F5344CB8AC3E}">
        <p14:creationId xmlns:p14="http://schemas.microsoft.com/office/powerpoint/2010/main" val="261035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56C6B2F4-48EE-469D-BC6B-75D7E9098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674" y="1346353"/>
            <a:ext cx="9160653" cy="4646554"/>
          </a:xfrm>
          <a:prstGeom prst="rect">
            <a:avLst/>
          </a:prstGeom>
        </p:spPr>
      </p:pic>
    </p:spTree>
    <p:extLst>
      <p:ext uri="{BB962C8B-B14F-4D97-AF65-F5344CB8AC3E}">
        <p14:creationId xmlns:p14="http://schemas.microsoft.com/office/powerpoint/2010/main" val="140740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B26E334D-DD4A-4374-96FF-B6100A78D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40" y="1053193"/>
            <a:ext cx="7658120" cy="4751614"/>
          </a:xfrm>
          <a:prstGeom prst="rect">
            <a:avLst/>
          </a:prstGeom>
        </p:spPr>
      </p:pic>
    </p:spTree>
    <p:extLst>
      <p:ext uri="{BB962C8B-B14F-4D97-AF65-F5344CB8AC3E}">
        <p14:creationId xmlns:p14="http://schemas.microsoft.com/office/powerpoint/2010/main" val="2699839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3690A1E6-23D6-4257-BDED-BEAED5345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314" y="870713"/>
            <a:ext cx="8113641" cy="5437414"/>
          </a:xfrm>
          <a:prstGeom prst="rect">
            <a:avLst/>
          </a:prstGeom>
        </p:spPr>
      </p:pic>
    </p:spTree>
    <p:extLst>
      <p:ext uri="{BB962C8B-B14F-4D97-AF65-F5344CB8AC3E}">
        <p14:creationId xmlns:p14="http://schemas.microsoft.com/office/powerpoint/2010/main" val="14898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CF7D9FE3-EBBC-4745-8FA7-3588D494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321" y="809382"/>
            <a:ext cx="7435358" cy="5239235"/>
          </a:xfrm>
          <a:prstGeom prst="rect">
            <a:avLst/>
          </a:prstGeom>
        </p:spPr>
      </p:pic>
    </p:spTree>
    <p:extLst>
      <p:ext uri="{BB962C8B-B14F-4D97-AF65-F5344CB8AC3E}">
        <p14:creationId xmlns:p14="http://schemas.microsoft.com/office/powerpoint/2010/main" val="208218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E582BFA6-DEBF-41D6-BB52-CA36D127E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73" y="840061"/>
            <a:ext cx="8419586" cy="5274129"/>
          </a:xfrm>
          <a:prstGeom prst="rect">
            <a:avLst/>
          </a:prstGeom>
        </p:spPr>
      </p:pic>
    </p:spTree>
    <p:extLst>
      <p:ext uri="{BB962C8B-B14F-4D97-AF65-F5344CB8AC3E}">
        <p14:creationId xmlns:p14="http://schemas.microsoft.com/office/powerpoint/2010/main" val="3079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Picture 3" descr="A screenshot of a cell phone&#10;&#10;Description automatically generated">
            <a:extLst>
              <a:ext uri="{FF2B5EF4-FFF2-40B4-BE49-F238E27FC236}">
                <a16:creationId xmlns:a16="http://schemas.microsoft.com/office/drawing/2014/main" id="{A315453C-0D00-45E2-ADF9-940966D9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052" y="1537463"/>
            <a:ext cx="7867895" cy="4955412"/>
          </a:xfrm>
          <a:prstGeom prst="rect">
            <a:avLst/>
          </a:prstGeom>
        </p:spPr>
      </p:pic>
    </p:spTree>
    <p:extLst>
      <p:ext uri="{BB962C8B-B14F-4D97-AF65-F5344CB8AC3E}">
        <p14:creationId xmlns:p14="http://schemas.microsoft.com/office/powerpoint/2010/main" val="1818193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9CB695E-513B-4DB7-B790-2C88F6A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679" y="838342"/>
            <a:ext cx="8806175" cy="5470071"/>
          </a:xfrm>
          <a:prstGeom prst="rect">
            <a:avLst/>
          </a:prstGeom>
        </p:spPr>
      </p:pic>
    </p:spTree>
    <p:extLst>
      <p:ext uri="{BB962C8B-B14F-4D97-AF65-F5344CB8AC3E}">
        <p14:creationId xmlns:p14="http://schemas.microsoft.com/office/powerpoint/2010/main" val="128139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6B52-8761-4CDD-9BA4-3ADE5F7DB5DD}"/>
              </a:ext>
            </a:extLst>
          </p:cNvPr>
          <p:cNvSpPr>
            <a:spLocks noGrp="1"/>
          </p:cNvSpPr>
          <p:nvPr>
            <p:ph type="title"/>
          </p:nvPr>
        </p:nvSpPr>
        <p:spPr/>
        <p:txBody>
          <a:bodyPr/>
          <a:lstStyle/>
          <a:p>
            <a:r>
              <a:rPr lang="en-US" dirty="0"/>
              <a:t>SSD</a:t>
            </a:r>
          </a:p>
        </p:txBody>
      </p:sp>
      <p:pic>
        <p:nvPicPr>
          <p:cNvPr id="3" name="Picture 2">
            <a:extLst>
              <a:ext uri="{FF2B5EF4-FFF2-40B4-BE49-F238E27FC236}">
                <a16:creationId xmlns:a16="http://schemas.microsoft.com/office/drawing/2014/main" id="{8C5DDB8E-CB61-4FC7-97E2-DA439A3B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48" y="1000571"/>
            <a:ext cx="8948953" cy="5209781"/>
          </a:xfrm>
          <a:prstGeom prst="rect">
            <a:avLst/>
          </a:prstGeom>
        </p:spPr>
      </p:pic>
    </p:spTree>
    <p:extLst>
      <p:ext uri="{BB962C8B-B14F-4D97-AF65-F5344CB8AC3E}">
        <p14:creationId xmlns:p14="http://schemas.microsoft.com/office/powerpoint/2010/main" val="705473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5C69-EAD8-4C60-A0A4-4B986175BBA9}"/>
              </a:ext>
            </a:extLst>
          </p:cNvPr>
          <p:cNvSpPr>
            <a:spLocks noGrp="1"/>
          </p:cNvSpPr>
          <p:nvPr>
            <p:ph type="title"/>
          </p:nvPr>
        </p:nvSpPr>
        <p:spPr/>
        <p:txBody>
          <a:bodyPr/>
          <a:lstStyle/>
          <a:p>
            <a:r>
              <a:rPr lang="en-US" dirty="0"/>
              <a:t>OPERATIONS</a:t>
            </a:r>
          </a:p>
        </p:txBody>
      </p:sp>
      <p:sp>
        <p:nvSpPr>
          <p:cNvPr id="4" name="TextBox 6">
            <a:extLst>
              <a:ext uri="{FF2B5EF4-FFF2-40B4-BE49-F238E27FC236}">
                <a16:creationId xmlns:a16="http://schemas.microsoft.com/office/drawing/2014/main" id="{DD228CF4-DAA5-4A09-B605-B8C788E33EBB}"/>
              </a:ext>
            </a:extLst>
          </p:cNvPr>
          <p:cNvSpPr txBox="1"/>
          <p:nvPr/>
        </p:nvSpPr>
        <p:spPr>
          <a:xfrm>
            <a:off x="917939" y="2398891"/>
            <a:ext cx="10356122"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Examples</a:t>
            </a:r>
          </a:p>
          <a:p>
            <a:pPr marL="742950" lvl="1" indent="-285750">
              <a:buFont typeface="Arial" panose="020B0604020202020204" pitchFamily="34" charset="0"/>
              <a:buChar char="•"/>
            </a:pPr>
            <a:r>
              <a:rPr lang="en-US" dirty="0" err="1"/>
              <a:t>checkUsername</a:t>
            </a:r>
            <a:r>
              <a:rPr lang="en-US" dirty="0"/>
              <a:t>()</a:t>
            </a:r>
          </a:p>
          <a:p>
            <a:pPr marL="742950" lvl="1" indent="-285750">
              <a:buFont typeface="Arial" panose="020B0604020202020204" pitchFamily="34" charset="0"/>
              <a:buChar char="•"/>
            </a:pPr>
            <a:r>
              <a:rPr lang="en-US" dirty="0" err="1"/>
              <a:t>checkPassword</a:t>
            </a:r>
            <a:r>
              <a:rPr lang="en-US" dirty="0"/>
              <a:t>()</a:t>
            </a:r>
          </a:p>
          <a:p>
            <a:pPr marL="742950" lvl="1" indent="-285750">
              <a:buFont typeface="Arial" panose="020B0604020202020204" pitchFamily="34" charset="0"/>
              <a:buChar char="•"/>
            </a:pPr>
            <a:r>
              <a:rPr lang="en-US" dirty="0" err="1"/>
              <a:t>populateClassList</a:t>
            </a:r>
            <a:r>
              <a:rPr lang="en-US" dirty="0"/>
              <a:t>()</a:t>
            </a:r>
          </a:p>
          <a:p>
            <a:pPr marL="742950" lvl="1" indent="-285750">
              <a:buFont typeface="Arial" panose="020B0604020202020204" pitchFamily="34" charset="0"/>
              <a:buChar char="•"/>
            </a:pPr>
            <a:r>
              <a:rPr lang="en-US" dirty="0" err="1"/>
              <a:t>populateProfessorList</a:t>
            </a:r>
            <a:r>
              <a:rPr lang="en-US" dirty="0"/>
              <a:t>()</a:t>
            </a:r>
          </a:p>
          <a:p>
            <a:pPr marL="742950" lvl="1" indent="-285750">
              <a:buFont typeface="Arial" panose="020B0604020202020204" pitchFamily="34" charset="0"/>
              <a:buChar char="•"/>
            </a:pPr>
            <a:r>
              <a:rPr lang="en-US" dirty="0" err="1"/>
              <a:t>sendMessage</a:t>
            </a:r>
            <a:r>
              <a:rPr lang="en-US" dirty="0"/>
              <a:t>()</a:t>
            </a:r>
          </a:p>
          <a:p>
            <a:pPr marL="742950" lvl="1" indent="-285750">
              <a:buFont typeface="Arial" panose="020B0604020202020204" pitchFamily="34" charset="0"/>
              <a:buChar char="•"/>
            </a:pPr>
            <a:r>
              <a:rPr lang="en-US" dirty="0" err="1"/>
              <a:t>viewMessage</a:t>
            </a:r>
            <a:r>
              <a:rPr lang="en-US" dirty="0"/>
              <a:t>()</a:t>
            </a:r>
          </a:p>
          <a:p>
            <a:pPr lvl="1"/>
            <a:endParaRPr lang="en-US" dirty="0"/>
          </a:p>
          <a:p>
            <a:pPr lvl="1"/>
            <a:r>
              <a:rPr lang="en-US" dirty="0"/>
              <a:t>There are ~70 more </a:t>
            </a:r>
            <a:r>
              <a:rPr lang="en-US" dirty="0">
                <a:sym typeface="Wingdings" panose="05000000000000000000" pitchFamily="2" charset="2"/>
              </a:rPr>
              <a:t></a:t>
            </a:r>
            <a:r>
              <a:rPr lang="en-US" dirty="0"/>
              <a:t> </a:t>
            </a:r>
          </a:p>
          <a:p>
            <a:pPr lvl="1"/>
            <a:endParaRPr lang="en-US" dirty="0"/>
          </a:p>
        </p:txBody>
      </p:sp>
      <p:sp>
        <p:nvSpPr>
          <p:cNvPr id="5" name="TextBox 2">
            <a:extLst>
              <a:ext uri="{FF2B5EF4-FFF2-40B4-BE49-F238E27FC236}">
                <a16:creationId xmlns:a16="http://schemas.microsoft.com/office/drawing/2014/main" id="{44678D98-E9AE-4E8B-A5A3-329C89043C01}"/>
              </a:ext>
            </a:extLst>
          </p:cNvPr>
          <p:cNvSpPr txBox="1"/>
          <p:nvPr/>
        </p:nvSpPr>
        <p:spPr>
          <a:xfrm>
            <a:off x="917939" y="1596786"/>
            <a:ext cx="943236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Defining the system operations helps us plan how we will implement the BCC application.</a:t>
            </a:r>
          </a:p>
        </p:txBody>
      </p:sp>
    </p:spTree>
    <p:extLst>
      <p:ext uri="{BB962C8B-B14F-4D97-AF65-F5344CB8AC3E}">
        <p14:creationId xmlns:p14="http://schemas.microsoft.com/office/powerpoint/2010/main" val="106455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56D8-72D9-4791-98ED-C439BCD64DF2}"/>
              </a:ext>
            </a:extLst>
          </p:cNvPr>
          <p:cNvSpPr>
            <a:spLocks noGrp="1"/>
          </p:cNvSpPr>
          <p:nvPr>
            <p:ph type="title"/>
          </p:nvPr>
        </p:nvSpPr>
        <p:spPr/>
        <p:txBody>
          <a:bodyPr/>
          <a:lstStyle/>
          <a:p>
            <a:r>
              <a:rPr lang="en-US" dirty="0"/>
              <a:t>Domain Model</a:t>
            </a:r>
          </a:p>
        </p:txBody>
      </p:sp>
      <p:pic>
        <p:nvPicPr>
          <p:cNvPr id="4" name="Picture 3">
            <a:extLst>
              <a:ext uri="{FF2B5EF4-FFF2-40B4-BE49-F238E27FC236}">
                <a16:creationId xmlns:a16="http://schemas.microsoft.com/office/drawing/2014/main" id="{6B5DEE95-D122-46B5-AEA0-9902A1780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004" y="1603473"/>
            <a:ext cx="5357992" cy="4645658"/>
          </a:xfrm>
          <a:prstGeom prst="rect">
            <a:avLst/>
          </a:prstGeom>
        </p:spPr>
      </p:pic>
    </p:spTree>
    <p:extLst>
      <p:ext uri="{BB962C8B-B14F-4D97-AF65-F5344CB8AC3E}">
        <p14:creationId xmlns:p14="http://schemas.microsoft.com/office/powerpoint/2010/main" val="3765666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2</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679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Application Interface</a:t>
            </a:r>
          </a:p>
        </p:txBody>
      </p:sp>
    </p:spTree>
    <p:extLst>
      <p:ext uri="{BB962C8B-B14F-4D97-AF65-F5344CB8AC3E}">
        <p14:creationId xmlns:p14="http://schemas.microsoft.com/office/powerpoint/2010/main" val="168412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0"/>
            <a:ext cx="7298871" cy="996043"/>
          </a:xfrm>
        </p:spPr>
        <p:txBody>
          <a:bodyPr/>
          <a:lstStyle/>
          <a:p>
            <a:pPr algn="l"/>
            <a:r>
              <a:rPr lang="en-US" dirty="0">
                <a:latin typeface="Arial" panose="020B0604020202020204" pitchFamily="34" charset="0"/>
                <a:cs typeface="Arial" panose="020B0604020202020204" pitchFamily="34" charset="0"/>
              </a:rPr>
              <a:t>Login</a:t>
            </a:r>
          </a:p>
        </p:txBody>
      </p:sp>
      <p:pic>
        <p:nvPicPr>
          <p:cNvPr id="3" name="Picture 2">
            <a:extLst>
              <a:ext uri="{FF2B5EF4-FFF2-40B4-BE49-F238E27FC236}">
                <a16:creationId xmlns:a16="http://schemas.microsoft.com/office/drawing/2014/main" id="{3E7AC96B-B999-4228-8856-E07640A31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337" y="54354"/>
            <a:ext cx="8450663" cy="6803646"/>
          </a:xfrm>
          <a:prstGeom prst="rect">
            <a:avLst/>
          </a:prstGeom>
        </p:spPr>
      </p:pic>
    </p:spTree>
    <p:extLst>
      <p:ext uri="{BB962C8B-B14F-4D97-AF65-F5344CB8AC3E}">
        <p14:creationId xmlns:p14="http://schemas.microsoft.com/office/powerpoint/2010/main" val="728777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0" y="1"/>
            <a:ext cx="7298871" cy="914400"/>
          </a:xfrm>
        </p:spPr>
        <p:txBody>
          <a:bodyPr/>
          <a:lstStyle/>
          <a:p>
            <a:pPr algn="l"/>
            <a:r>
              <a:rPr lang="en-US" dirty="0">
                <a:latin typeface="Arial" panose="020B0604020202020204" pitchFamily="34" charset="0"/>
                <a:cs typeface="Arial" panose="020B0604020202020204" pitchFamily="34" charset="0"/>
              </a:rPr>
              <a:t>Register</a:t>
            </a:r>
          </a:p>
        </p:txBody>
      </p:sp>
      <p:pic>
        <p:nvPicPr>
          <p:cNvPr id="3" name="Picture 2">
            <a:extLst>
              <a:ext uri="{FF2B5EF4-FFF2-40B4-BE49-F238E27FC236}">
                <a16:creationId xmlns:a16="http://schemas.microsoft.com/office/drawing/2014/main" id="{B6F9736B-3763-43D0-B089-22C2CF50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216" y="0"/>
            <a:ext cx="8524755" cy="6858000"/>
          </a:xfrm>
          <a:prstGeom prst="rect">
            <a:avLst/>
          </a:prstGeom>
        </p:spPr>
      </p:pic>
    </p:spTree>
    <p:extLst>
      <p:ext uri="{BB962C8B-B14F-4D97-AF65-F5344CB8AC3E}">
        <p14:creationId xmlns:p14="http://schemas.microsoft.com/office/powerpoint/2010/main" val="3440832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18B83-94D9-4C24-9943-1E34A1821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6074" cy="6858000"/>
          </a:xfrm>
          <a:prstGeom prst="rect">
            <a:avLst/>
          </a:prstGeom>
        </p:spPr>
      </p:pic>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Main</a:t>
            </a:r>
          </a:p>
          <a:p>
            <a:r>
              <a:rPr lang="en-US" sz="6000" dirty="0">
                <a:latin typeface="Arial" panose="020B0604020202020204" pitchFamily="34" charset="0"/>
                <a:cs typeface="Arial" panose="020B0604020202020204" pitchFamily="34" charset="0"/>
              </a:rPr>
              <a:t>Page</a:t>
            </a:r>
          </a:p>
        </p:txBody>
      </p:sp>
    </p:spTree>
    <p:extLst>
      <p:ext uri="{BB962C8B-B14F-4D97-AF65-F5344CB8AC3E}">
        <p14:creationId xmlns:p14="http://schemas.microsoft.com/office/powerpoint/2010/main" val="353004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Class</a:t>
            </a:r>
          </a:p>
        </p:txBody>
      </p:sp>
      <p:pic>
        <p:nvPicPr>
          <p:cNvPr id="3" name="Picture 2">
            <a:extLst>
              <a:ext uri="{FF2B5EF4-FFF2-40B4-BE49-F238E27FC236}">
                <a16:creationId xmlns:a16="http://schemas.microsoft.com/office/drawing/2014/main" id="{7B6F3D01-BA48-44EA-887F-C5517A9C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0"/>
            <a:ext cx="8528984" cy="6858000"/>
          </a:xfrm>
          <a:prstGeom prst="rect">
            <a:avLst/>
          </a:prstGeom>
        </p:spPr>
      </p:pic>
    </p:spTree>
    <p:extLst>
      <p:ext uri="{BB962C8B-B14F-4D97-AF65-F5344CB8AC3E}">
        <p14:creationId xmlns:p14="http://schemas.microsoft.com/office/powerpoint/2010/main" val="309836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B173B34A-D396-4256-ADE4-F565E99DD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768" y="1546287"/>
            <a:ext cx="8274463" cy="5177130"/>
          </a:xfrm>
          <a:prstGeom prst="rect">
            <a:avLst/>
          </a:prstGeom>
        </p:spPr>
      </p:pic>
    </p:spTree>
    <p:extLst>
      <p:ext uri="{BB962C8B-B14F-4D97-AF65-F5344CB8AC3E}">
        <p14:creationId xmlns:p14="http://schemas.microsoft.com/office/powerpoint/2010/main" val="2049783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Search by Professor</a:t>
            </a:r>
          </a:p>
        </p:txBody>
      </p:sp>
      <p:pic>
        <p:nvPicPr>
          <p:cNvPr id="3" name="Picture 2">
            <a:extLst>
              <a:ext uri="{FF2B5EF4-FFF2-40B4-BE49-F238E27FC236}">
                <a16:creationId xmlns:a16="http://schemas.microsoft.com/office/drawing/2014/main" id="{E3E9F6AC-7A23-4D1A-B3B2-DD092352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62" y="-1"/>
            <a:ext cx="8568138" cy="6858000"/>
          </a:xfrm>
          <a:prstGeom prst="rect">
            <a:avLst/>
          </a:prstGeom>
        </p:spPr>
      </p:pic>
    </p:spTree>
    <p:extLst>
      <p:ext uri="{BB962C8B-B14F-4D97-AF65-F5344CB8AC3E}">
        <p14:creationId xmlns:p14="http://schemas.microsoft.com/office/powerpoint/2010/main" val="260482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User Reviews</a:t>
            </a:r>
          </a:p>
        </p:txBody>
      </p:sp>
      <p:pic>
        <p:nvPicPr>
          <p:cNvPr id="3" name="Picture 2">
            <a:extLst>
              <a:ext uri="{FF2B5EF4-FFF2-40B4-BE49-F238E27FC236}">
                <a16:creationId xmlns:a16="http://schemas.microsoft.com/office/drawing/2014/main" id="{5BC5C842-8555-4F3E-B8F5-BDA5DAE3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83" y="0"/>
            <a:ext cx="8542117" cy="6858000"/>
          </a:xfrm>
          <a:prstGeom prst="rect">
            <a:avLst/>
          </a:prstGeom>
        </p:spPr>
      </p:pic>
    </p:spTree>
    <p:extLst>
      <p:ext uri="{BB962C8B-B14F-4D97-AF65-F5344CB8AC3E}">
        <p14:creationId xmlns:p14="http://schemas.microsoft.com/office/powerpoint/2010/main" val="436206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Class Reviews</a:t>
            </a:r>
          </a:p>
        </p:txBody>
      </p:sp>
      <p:pic>
        <p:nvPicPr>
          <p:cNvPr id="3" name="Picture 2">
            <a:extLst>
              <a:ext uri="{FF2B5EF4-FFF2-40B4-BE49-F238E27FC236}">
                <a16:creationId xmlns:a16="http://schemas.microsoft.com/office/drawing/2014/main" id="{01A44540-A7F1-4861-856B-DB7C749B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926" y="-1"/>
            <a:ext cx="8518175" cy="6858000"/>
          </a:xfrm>
          <a:prstGeom prst="rect">
            <a:avLst/>
          </a:prstGeom>
        </p:spPr>
      </p:pic>
    </p:spTree>
    <p:extLst>
      <p:ext uri="{BB962C8B-B14F-4D97-AF65-F5344CB8AC3E}">
        <p14:creationId xmlns:p14="http://schemas.microsoft.com/office/powerpoint/2010/main" val="3140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58AA0-4CE7-4937-9C63-87B5B5DA62EB}"/>
              </a:ext>
            </a:extLst>
          </p:cNvPr>
          <p:cNvSpPr txBox="1"/>
          <p:nvPr/>
        </p:nvSpPr>
        <p:spPr>
          <a:xfrm>
            <a:off x="0" y="-1"/>
            <a:ext cx="3675926" cy="1938992"/>
          </a:xfrm>
          <a:prstGeom prst="rect">
            <a:avLst/>
          </a:prstGeom>
          <a:noFill/>
        </p:spPr>
        <p:txBody>
          <a:bodyPr wrap="square" rtlCol="0">
            <a:spAutoFit/>
          </a:bodyPr>
          <a:lstStyle/>
          <a:p>
            <a:r>
              <a:rPr lang="en-US" sz="6000" dirty="0">
                <a:latin typeface="Arial" panose="020B0604020202020204" pitchFamily="34" charset="0"/>
                <a:cs typeface="Arial" panose="020B0604020202020204" pitchFamily="34" charset="0"/>
              </a:rPr>
              <a:t>Message Board</a:t>
            </a:r>
          </a:p>
        </p:txBody>
      </p:sp>
      <p:pic>
        <p:nvPicPr>
          <p:cNvPr id="3" name="Picture 2">
            <a:extLst>
              <a:ext uri="{FF2B5EF4-FFF2-40B4-BE49-F238E27FC236}">
                <a16:creationId xmlns:a16="http://schemas.microsoft.com/office/drawing/2014/main" id="{415C7CC3-9B73-46AE-908D-2FB07C21A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321" y="0"/>
            <a:ext cx="8574679" cy="6858000"/>
          </a:xfrm>
          <a:prstGeom prst="rect">
            <a:avLst/>
          </a:prstGeom>
        </p:spPr>
      </p:pic>
    </p:spTree>
    <p:extLst>
      <p:ext uri="{BB962C8B-B14F-4D97-AF65-F5344CB8AC3E}">
        <p14:creationId xmlns:p14="http://schemas.microsoft.com/office/powerpoint/2010/main" val="24046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0C40D8-F7A9-402E-B785-8288172B66CF}"/>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Sequence Diagrams</a:t>
            </a:r>
          </a:p>
        </p:txBody>
      </p:sp>
    </p:spTree>
    <p:extLst>
      <p:ext uri="{BB962C8B-B14F-4D97-AF65-F5344CB8AC3E}">
        <p14:creationId xmlns:p14="http://schemas.microsoft.com/office/powerpoint/2010/main" val="2394213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44167-5188-4BCD-9605-9C9C42FF6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9226"/>
          </a:xfrm>
          <a:prstGeom prst="rect">
            <a:avLst/>
          </a:prstGeom>
        </p:spPr>
      </p:pic>
    </p:spTree>
    <p:extLst>
      <p:ext uri="{BB962C8B-B14F-4D97-AF65-F5344CB8AC3E}">
        <p14:creationId xmlns:p14="http://schemas.microsoft.com/office/powerpoint/2010/main" val="212532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8D6E-B17C-4428-88E7-9EED9EED07F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FE0F7818-F551-4357-8199-1FE2DDC5A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3492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53092-AA55-4075-955A-6374A8B4C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535255" cy="6858000"/>
          </a:xfrm>
          <a:prstGeom prst="rect">
            <a:avLst/>
          </a:prstGeom>
        </p:spPr>
      </p:pic>
    </p:spTree>
    <p:extLst>
      <p:ext uri="{BB962C8B-B14F-4D97-AF65-F5344CB8AC3E}">
        <p14:creationId xmlns:p14="http://schemas.microsoft.com/office/powerpoint/2010/main" val="3587992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47A2F-8BDE-4910-8728-52780CE11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261157"/>
            <a:ext cx="11772900" cy="6083553"/>
          </a:xfrm>
          <a:prstGeom prst="rect">
            <a:avLst/>
          </a:prstGeom>
        </p:spPr>
      </p:pic>
    </p:spTree>
    <p:extLst>
      <p:ext uri="{BB962C8B-B14F-4D97-AF65-F5344CB8AC3E}">
        <p14:creationId xmlns:p14="http://schemas.microsoft.com/office/powerpoint/2010/main" val="3224077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420A0-FFF4-49ED-9C5A-9602B68A9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820"/>
            <a:ext cx="12192000" cy="5582359"/>
          </a:xfrm>
          <a:prstGeom prst="rect">
            <a:avLst/>
          </a:prstGeom>
        </p:spPr>
      </p:pic>
    </p:spTree>
    <p:extLst>
      <p:ext uri="{BB962C8B-B14F-4D97-AF65-F5344CB8AC3E}">
        <p14:creationId xmlns:p14="http://schemas.microsoft.com/office/powerpoint/2010/main" val="281449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close up of a map&#10;&#10;Description automatically generated">
            <a:extLst>
              <a:ext uri="{FF2B5EF4-FFF2-40B4-BE49-F238E27FC236}">
                <a16:creationId xmlns:a16="http://schemas.microsoft.com/office/drawing/2014/main" id="{7658634A-9457-40DA-86AD-F87CE397D40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546053" y="1958975"/>
            <a:ext cx="7099894" cy="4533900"/>
          </a:xfrm>
          <a:prstGeom prst="rect">
            <a:avLst/>
          </a:prstGeom>
        </p:spPr>
      </p:pic>
    </p:spTree>
    <p:extLst>
      <p:ext uri="{BB962C8B-B14F-4D97-AF65-F5344CB8AC3E}">
        <p14:creationId xmlns:p14="http://schemas.microsoft.com/office/powerpoint/2010/main" val="80571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43E4E-6CCB-454C-B18A-3603EF40A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32763"/>
          </a:xfrm>
          <a:prstGeom prst="rect">
            <a:avLst/>
          </a:prstGeom>
        </p:spPr>
      </p:pic>
    </p:spTree>
    <p:extLst>
      <p:ext uri="{BB962C8B-B14F-4D97-AF65-F5344CB8AC3E}">
        <p14:creationId xmlns:p14="http://schemas.microsoft.com/office/powerpoint/2010/main" val="225603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4DAC-A168-4747-A870-44F843E32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485"/>
            <a:ext cx="12192000" cy="5067030"/>
          </a:xfrm>
          <a:prstGeom prst="rect">
            <a:avLst/>
          </a:prstGeom>
        </p:spPr>
      </p:pic>
    </p:spTree>
    <p:extLst>
      <p:ext uri="{BB962C8B-B14F-4D97-AF65-F5344CB8AC3E}">
        <p14:creationId xmlns:p14="http://schemas.microsoft.com/office/powerpoint/2010/main" val="4068205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7F8A-ED31-4C7C-B20B-4CB58910C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6497"/>
            <a:ext cx="12192000" cy="4385006"/>
          </a:xfrm>
          <a:prstGeom prst="rect">
            <a:avLst/>
          </a:prstGeom>
        </p:spPr>
      </p:pic>
    </p:spTree>
    <p:extLst>
      <p:ext uri="{BB962C8B-B14F-4D97-AF65-F5344CB8AC3E}">
        <p14:creationId xmlns:p14="http://schemas.microsoft.com/office/powerpoint/2010/main" val="4179663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EBB1-B274-4115-8943-C2168904E145}"/>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1FD89332-3284-4F45-A6CD-348BD6772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62376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9BDB-203F-45E9-A700-DED240C06E89}"/>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A77E2730-56EF-44EC-B70C-2FC736E4E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 y="310244"/>
            <a:ext cx="12121002" cy="5543208"/>
          </a:xfrm>
          <a:prstGeom prst="rect">
            <a:avLst/>
          </a:prstGeom>
        </p:spPr>
      </p:pic>
    </p:spTree>
    <p:extLst>
      <p:ext uri="{BB962C8B-B14F-4D97-AF65-F5344CB8AC3E}">
        <p14:creationId xmlns:p14="http://schemas.microsoft.com/office/powerpoint/2010/main" val="3925714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Design Class Diagram</a:t>
            </a:r>
          </a:p>
        </p:txBody>
      </p:sp>
    </p:spTree>
    <p:extLst>
      <p:ext uri="{BB962C8B-B14F-4D97-AF65-F5344CB8AC3E}">
        <p14:creationId xmlns:p14="http://schemas.microsoft.com/office/powerpoint/2010/main" val="1560591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CE199E-A334-4225-BC06-5B940C476BA9}"/>
              </a:ext>
            </a:extLst>
          </p:cNvPr>
          <p:cNvSpPr>
            <a:spLocks noGrp="1"/>
          </p:cNvSpPr>
          <p:nvPr>
            <p:ph type="ctrTitle"/>
          </p:nvPr>
        </p:nvSpPr>
        <p:spPr>
          <a:xfrm>
            <a:off x="359193" y="227358"/>
            <a:ext cx="7451558" cy="2387600"/>
          </a:xfrm>
        </p:spPr>
        <p:txBody>
          <a:bodyPr anchor="t">
            <a:normAutofit/>
          </a:bodyPr>
          <a:lstStyle/>
          <a:p>
            <a:pPr algn="l"/>
            <a:r>
              <a:rPr lang="en-US" sz="2800" dirty="0">
                <a:latin typeface="Arial" panose="020B0604020202020204" pitchFamily="34" charset="0"/>
                <a:cs typeface="Arial" panose="020B0604020202020204" pitchFamily="34" charset="0"/>
              </a:rPr>
              <a:t>BCC Application</a:t>
            </a:r>
          </a:p>
        </p:txBody>
      </p:sp>
      <p:pic>
        <p:nvPicPr>
          <p:cNvPr id="2" name="Picture 1">
            <a:extLst>
              <a:ext uri="{FF2B5EF4-FFF2-40B4-BE49-F238E27FC236}">
                <a16:creationId xmlns:a16="http://schemas.microsoft.com/office/drawing/2014/main" id="{8FB4D93E-BEA7-4922-9CBD-2B0757326CF6}"/>
              </a:ext>
            </a:extLst>
          </p:cNvPr>
          <p:cNvPicPr>
            <a:picLocks noChangeAspect="1"/>
          </p:cNvPicPr>
          <p:nvPr/>
        </p:nvPicPr>
        <p:blipFill>
          <a:blip r:embed="rId2"/>
          <a:stretch>
            <a:fillRect/>
          </a:stretch>
        </p:blipFill>
        <p:spPr>
          <a:xfrm>
            <a:off x="699751" y="808383"/>
            <a:ext cx="11492249" cy="6049617"/>
          </a:xfrm>
          <a:prstGeom prst="rect">
            <a:avLst/>
          </a:prstGeom>
        </p:spPr>
      </p:pic>
    </p:spTree>
    <p:extLst>
      <p:ext uri="{BB962C8B-B14F-4D97-AF65-F5344CB8AC3E}">
        <p14:creationId xmlns:p14="http://schemas.microsoft.com/office/powerpoint/2010/main" val="1590224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524000" y="1631042"/>
            <a:ext cx="9144000" cy="2387600"/>
          </a:xfrm>
        </p:spPr>
        <p:txBody>
          <a:bodyPr/>
          <a:lstStyle/>
          <a:p>
            <a:r>
              <a:rPr lang="en-US" dirty="0">
                <a:latin typeface="Arial" panose="020B0604020202020204" pitchFamily="34" charset="0"/>
                <a:cs typeface="Arial" panose="020B0604020202020204" pitchFamily="34" charset="0"/>
              </a:rPr>
              <a:t>Package Diagram</a:t>
            </a:r>
          </a:p>
        </p:txBody>
      </p:sp>
    </p:spTree>
    <p:extLst>
      <p:ext uri="{BB962C8B-B14F-4D97-AF65-F5344CB8AC3E}">
        <p14:creationId xmlns:p14="http://schemas.microsoft.com/office/powerpoint/2010/main" val="2936643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E0360-F386-480E-B761-602F01F31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 y="299601"/>
            <a:ext cx="11803122" cy="6258798"/>
          </a:xfrm>
          <a:prstGeom prst="rect">
            <a:avLst/>
          </a:prstGeom>
        </p:spPr>
      </p:pic>
    </p:spTree>
    <p:extLst>
      <p:ext uri="{BB962C8B-B14F-4D97-AF65-F5344CB8AC3E}">
        <p14:creationId xmlns:p14="http://schemas.microsoft.com/office/powerpoint/2010/main" val="367849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err="1">
                <a:latin typeface="Arial" panose="020B0604020202020204" pitchFamily="34" charset="0"/>
                <a:cs typeface="Arial" panose="020B0604020202020204" pitchFamily="34" charset="0"/>
              </a:rPr>
              <a:t>Doxygen</a:t>
            </a:r>
            <a:r>
              <a:rPr lang="en-US" dirty="0">
                <a:latin typeface="Arial" panose="020B0604020202020204" pitchFamily="34" charset="0"/>
                <a:cs typeface="Arial" panose="020B0604020202020204" pitchFamily="34" charset="0"/>
              </a:rPr>
              <a:t> Project Documentation</a:t>
            </a:r>
          </a:p>
        </p:txBody>
      </p:sp>
    </p:spTree>
    <p:extLst>
      <p:ext uri="{BB962C8B-B14F-4D97-AF65-F5344CB8AC3E}">
        <p14:creationId xmlns:p14="http://schemas.microsoft.com/office/powerpoint/2010/main" val="299494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Picture 2" descr="A screenshot of a cell phone&#10;&#10;Description automatically generated">
            <a:extLst>
              <a:ext uri="{FF2B5EF4-FFF2-40B4-BE49-F238E27FC236}">
                <a16:creationId xmlns:a16="http://schemas.microsoft.com/office/drawing/2014/main" id="{F694432B-69E5-4CD2-9C44-4D72A70D3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353" y="1811196"/>
            <a:ext cx="7131294" cy="4486892"/>
          </a:xfrm>
          <a:prstGeom prst="rect">
            <a:avLst/>
          </a:prstGeom>
        </p:spPr>
      </p:pic>
    </p:spTree>
    <p:extLst>
      <p:ext uri="{BB962C8B-B14F-4D97-AF65-F5344CB8AC3E}">
        <p14:creationId xmlns:p14="http://schemas.microsoft.com/office/powerpoint/2010/main" val="1969197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DA1388-8B19-48D7-9FAC-C84B1BAA9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7395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13335-D497-493C-8EA3-622533ED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856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12490-04DB-4087-AFCF-6F0A0C07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882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1631042"/>
            <a:ext cx="11821885" cy="2387600"/>
          </a:xfrm>
        </p:spPr>
        <p:txBody>
          <a:bodyPr/>
          <a:lstStyle/>
          <a:p>
            <a:r>
              <a:rPr lang="en-US" dirty="0">
                <a:latin typeface="Arial" panose="020B0604020202020204" pitchFamily="34" charset="0"/>
                <a:cs typeface="Arial" panose="020B0604020202020204" pitchFamily="34" charset="0"/>
              </a:rPr>
              <a:t>Project Planning</a:t>
            </a:r>
          </a:p>
        </p:txBody>
      </p:sp>
    </p:spTree>
    <p:extLst>
      <p:ext uri="{BB962C8B-B14F-4D97-AF65-F5344CB8AC3E}">
        <p14:creationId xmlns:p14="http://schemas.microsoft.com/office/powerpoint/2010/main" val="3322961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F46DC8CA-EBA9-4B50-BCB9-7D35105BF248}"/>
              </a:ext>
            </a:extLst>
          </p:cNvPr>
          <p:cNvPicPr>
            <a:picLocks noChangeAspect="1"/>
          </p:cNvPicPr>
          <p:nvPr/>
        </p:nvPicPr>
        <p:blipFill>
          <a:blip r:embed="rId2"/>
          <a:stretch>
            <a:fillRect/>
          </a:stretch>
        </p:blipFill>
        <p:spPr>
          <a:xfrm>
            <a:off x="0" y="1747679"/>
            <a:ext cx="12192000" cy="3362642"/>
          </a:xfrm>
          <a:prstGeom prst="rect">
            <a:avLst/>
          </a:prstGeom>
        </p:spPr>
      </p:pic>
    </p:spTree>
    <p:extLst>
      <p:ext uri="{BB962C8B-B14F-4D97-AF65-F5344CB8AC3E}">
        <p14:creationId xmlns:p14="http://schemas.microsoft.com/office/powerpoint/2010/main" val="1212770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Grasp Justification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39703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Each page is an individual package containing all the functionality needed required to load that page. Using the MVC model we are able to atomize the datatypes, logic, and view of each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pages Controller contains instances of the view, model, and panel that that page will display, as well as a reference to the database where data can be fetched for displaying.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Model contains the datatypes required to build the page. If the model represents a Java Swing pane then it contains mostly the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that will be displayed on that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Each View builds the model </a:t>
            </a:r>
            <a:r>
              <a:rPr lang="en-US" dirty="0" err="1">
                <a:latin typeface="Arial" panose="020B0604020202020204" pitchFamily="34" charset="0"/>
                <a:cs typeface="Arial" panose="020B0604020202020204" pitchFamily="34" charset="0"/>
              </a:rPr>
              <a:t>JComponents</a:t>
            </a:r>
            <a:r>
              <a:rPr lang="en-US" dirty="0">
                <a:latin typeface="Arial" panose="020B0604020202020204" pitchFamily="34" charset="0"/>
                <a:cs typeface="Arial" panose="020B0604020202020204" pitchFamily="34" charset="0"/>
              </a:rPr>
              <a:t> into the pane that is stored by the Controller.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database is currently wrapped with an API that will mimic the database when it is fully implemented. However it is currently hard-coded.</a:t>
            </a:r>
          </a:p>
        </p:txBody>
      </p:sp>
    </p:spTree>
    <p:extLst>
      <p:ext uri="{BB962C8B-B14F-4D97-AF65-F5344CB8AC3E}">
        <p14:creationId xmlns:p14="http://schemas.microsoft.com/office/powerpoint/2010/main" val="3574575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Coverage Plan</a:t>
            </a:r>
          </a:p>
        </p:txBody>
      </p:sp>
      <p:sp>
        <p:nvSpPr>
          <p:cNvPr id="3" name="TextBox 2">
            <a:extLst>
              <a:ext uri="{FF2B5EF4-FFF2-40B4-BE49-F238E27FC236}">
                <a16:creationId xmlns:a16="http://schemas.microsoft.com/office/drawing/2014/main" id="{2185C70A-3910-4CF4-B351-C8FB07BCF6C2}"/>
              </a:ext>
            </a:extLst>
          </p:cNvPr>
          <p:cNvSpPr txBox="1"/>
          <p:nvPr/>
        </p:nvSpPr>
        <p:spPr>
          <a:xfrm>
            <a:off x="1141413" y="1885950"/>
            <a:ext cx="9905998" cy="2585323"/>
          </a:xfrm>
          <a:prstGeom prst="rect">
            <a:avLst/>
          </a:prstGeom>
          <a:noFill/>
        </p:spPr>
        <p:txBody>
          <a:bodyPr wrap="square" rtlCol="0">
            <a:spAutoFit/>
          </a:bodyPr>
          <a:lstStyle/>
          <a:p>
            <a:r>
              <a:rPr lang="en-US" dirty="0"/>
              <a:t>Each Controller and View will have test classes dedicated to them.</a:t>
            </a:r>
          </a:p>
          <a:p>
            <a:endParaRPr lang="en-US" dirty="0"/>
          </a:p>
          <a:p>
            <a:r>
              <a:rPr lang="en-US" dirty="0"/>
              <a:t>The Model currently has no implementation other than getters and setters, therefore does not need a testing suite.</a:t>
            </a:r>
          </a:p>
          <a:p>
            <a:endParaRPr lang="en-US" dirty="0"/>
          </a:p>
          <a:p>
            <a:r>
              <a:rPr lang="en-US" dirty="0"/>
              <a:t>The View of each page will be tested for loading errors by mocking the Controller for values.</a:t>
            </a:r>
          </a:p>
          <a:p>
            <a:endParaRPr lang="en-US" dirty="0"/>
          </a:p>
          <a:p>
            <a:r>
              <a:rPr lang="en-US" dirty="0"/>
              <a:t>The Controller will be tested using a mocked view to check for valid GUI generation and exception handling, It will also have tests for the functionality it contains within itself for database query routing.</a:t>
            </a:r>
          </a:p>
        </p:txBody>
      </p:sp>
    </p:spTree>
    <p:extLst>
      <p:ext uri="{BB962C8B-B14F-4D97-AF65-F5344CB8AC3E}">
        <p14:creationId xmlns:p14="http://schemas.microsoft.com/office/powerpoint/2010/main" val="761772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Git Repository</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8529A5B-A548-479B-986A-0743FD129C1B}"/>
              </a:ext>
            </a:extLst>
          </p:cNvPr>
          <p:cNvPicPr>
            <a:picLocks noChangeAspect="1"/>
          </p:cNvPicPr>
          <p:nvPr/>
        </p:nvPicPr>
        <p:blipFill>
          <a:blip r:embed="rId3"/>
          <a:stretch>
            <a:fillRect/>
          </a:stretch>
        </p:blipFill>
        <p:spPr>
          <a:xfrm>
            <a:off x="0" y="1306286"/>
            <a:ext cx="11716727" cy="4582132"/>
          </a:xfrm>
          <a:prstGeom prst="rect">
            <a:avLst/>
          </a:prstGeom>
        </p:spPr>
      </p:pic>
    </p:spTree>
    <p:extLst>
      <p:ext uri="{BB962C8B-B14F-4D97-AF65-F5344CB8AC3E}">
        <p14:creationId xmlns:p14="http://schemas.microsoft.com/office/powerpoint/2010/main" val="3414534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2C71A2-8AC3-4812-A1F4-B2E83C374CC7}"/>
              </a:ext>
            </a:extLst>
          </p:cNvPr>
          <p:cNvSpPr>
            <a:spLocks noGrp="1"/>
          </p:cNvSpPr>
          <p:nvPr>
            <p:ph type="ctrTitle"/>
          </p:nvPr>
        </p:nvSpPr>
        <p:spPr>
          <a:xfrm>
            <a:off x="130628" y="0"/>
            <a:ext cx="11821885" cy="1306286"/>
          </a:xfrm>
        </p:spPr>
        <p:txBody>
          <a:bodyPr/>
          <a:lstStyle/>
          <a:p>
            <a:r>
              <a:rPr lang="en-US" dirty="0">
                <a:latin typeface="Arial" panose="020B0604020202020204" pitchFamily="34" charset="0"/>
                <a:cs typeface="Arial" panose="020B0604020202020204" pitchFamily="34" charset="0"/>
              </a:rPr>
              <a:t>Issue Tracking</a:t>
            </a:r>
          </a:p>
        </p:txBody>
      </p:sp>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9FC6FC66-FB2A-4E22-9EB6-96F43D53C124}"/>
              </a:ext>
            </a:extLst>
          </p:cNvPr>
          <p:cNvPicPr>
            <a:picLocks noChangeAspect="1"/>
          </p:cNvPicPr>
          <p:nvPr/>
        </p:nvPicPr>
        <p:blipFill>
          <a:blip r:embed="rId3"/>
          <a:stretch>
            <a:fillRect/>
          </a:stretch>
        </p:blipFill>
        <p:spPr>
          <a:xfrm>
            <a:off x="130628" y="1306286"/>
            <a:ext cx="12133509" cy="5067300"/>
          </a:xfrm>
          <a:prstGeom prst="rect">
            <a:avLst/>
          </a:prstGeom>
        </p:spPr>
      </p:pic>
    </p:spTree>
    <p:extLst>
      <p:ext uri="{BB962C8B-B14F-4D97-AF65-F5344CB8AC3E}">
        <p14:creationId xmlns:p14="http://schemas.microsoft.com/office/powerpoint/2010/main" val="1183652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85C70A-3910-4CF4-B351-C8FB07BCF6C2}"/>
              </a:ext>
            </a:extLst>
          </p:cNvPr>
          <p:cNvSpPr txBox="1"/>
          <p:nvPr/>
        </p:nvSpPr>
        <p:spPr>
          <a:xfrm>
            <a:off x="130628" y="6376309"/>
            <a:ext cx="990599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Repository Link: </a:t>
            </a:r>
            <a:r>
              <a:rPr lang="en-US" dirty="0">
                <a:latin typeface="Arial" panose="020B0604020202020204" pitchFamily="34" charset="0"/>
                <a:cs typeface="Arial" panose="020B0604020202020204" pitchFamily="34" charset="0"/>
                <a:hlinkClick r:id="rId2"/>
              </a:rPr>
              <a:t>https://github.com/MarkFuller1/BNU/issues</a:t>
            </a:r>
            <a:endParaRPr lang="en-US"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CE09C53-203D-4E72-BC5E-9FE64441FD9D}"/>
              </a:ext>
            </a:extLst>
          </p:cNvPr>
          <p:cNvPicPr>
            <a:picLocks noChangeAspect="1"/>
          </p:cNvPicPr>
          <p:nvPr/>
        </p:nvPicPr>
        <p:blipFill>
          <a:blip r:embed="rId3"/>
          <a:stretch>
            <a:fillRect/>
          </a:stretch>
        </p:blipFill>
        <p:spPr>
          <a:xfrm>
            <a:off x="1409700" y="0"/>
            <a:ext cx="9372600" cy="6410325"/>
          </a:xfrm>
          <a:prstGeom prst="rect">
            <a:avLst/>
          </a:prstGeom>
        </p:spPr>
      </p:pic>
    </p:spTree>
    <p:extLst>
      <p:ext uri="{BB962C8B-B14F-4D97-AF65-F5344CB8AC3E}">
        <p14:creationId xmlns:p14="http://schemas.microsoft.com/office/powerpoint/2010/main" val="408152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4" descr="A screenshot of a cell phone&#10;&#10;Description automatically generated">
            <a:extLst>
              <a:ext uri="{FF2B5EF4-FFF2-40B4-BE49-F238E27FC236}">
                <a16:creationId xmlns:a16="http://schemas.microsoft.com/office/drawing/2014/main" id="{C05ADD3A-7259-4C48-82A8-7DD0E44E32C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138450" y="1390735"/>
            <a:ext cx="7915099" cy="5033961"/>
          </a:xfrm>
          <a:prstGeom prst="rect">
            <a:avLst/>
          </a:prstGeom>
        </p:spPr>
      </p:pic>
    </p:spTree>
    <p:extLst>
      <p:ext uri="{BB962C8B-B14F-4D97-AF65-F5344CB8AC3E}">
        <p14:creationId xmlns:p14="http://schemas.microsoft.com/office/powerpoint/2010/main" val="74177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492A-1831-4446-B897-5D33106F1CD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BCC Iteration 3</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DF30B-5780-487C-A1A1-B5EE3B9EDF30}"/>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Mark Fuller</a:t>
            </a:r>
          </a:p>
          <a:p>
            <a:r>
              <a:rPr lang="en-US" dirty="0">
                <a:latin typeface="Arial" panose="020B0604020202020204" pitchFamily="34" charset="0"/>
                <a:cs typeface="Arial" panose="020B0604020202020204" pitchFamily="34" charset="0"/>
              </a:rPr>
              <a:t>Kevin </a:t>
            </a:r>
            <a:r>
              <a:rPr lang="en-US" dirty="0" err="1">
                <a:latin typeface="Arial" panose="020B0604020202020204" pitchFamily="34" charset="0"/>
                <a:cs typeface="Arial" panose="020B0604020202020204" pitchFamily="34" charset="0"/>
              </a:rPr>
              <a:t>Kulda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Connor </a:t>
            </a:r>
            <a:r>
              <a:rPr lang="en-US" dirty="0" err="1">
                <a:latin typeface="Arial" panose="020B0604020202020204" pitchFamily="34" charset="0"/>
                <a:cs typeface="Arial" panose="020B0604020202020204" pitchFamily="34" charset="0"/>
              </a:rPr>
              <a:t>Woodahl</a:t>
            </a:r>
            <a:endParaRPr lang="en-US" dirty="0">
              <a:latin typeface="Arial" panose="020B0604020202020204" pitchFamily="34" charset="0"/>
              <a:cs typeface="Arial" panose="020B0604020202020204" pitchFamily="34" charset="0"/>
            </a:endParaRPr>
          </a:p>
          <a:p>
            <a:endParaRPr lang="en-US" dirty="0"/>
          </a:p>
        </p:txBody>
      </p:sp>
      <p:sp>
        <p:nvSpPr>
          <p:cNvPr id="4" name="Subtitle 2">
            <a:extLst>
              <a:ext uri="{FF2B5EF4-FFF2-40B4-BE49-F238E27FC236}">
                <a16:creationId xmlns:a16="http://schemas.microsoft.com/office/drawing/2014/main" id="{C8DCCAAA-A6DB-42B4-9D3F-55243766CE52}"/>
              </a:ext>
            </a:extLst>
          </p:cNvPr>
          <p:cNvSpPr txBox="1">
            <a:spLocks/>
          </p:cNvSpPr>
          <p:nvPr/>
        </p:nvSpPr>
        <p:spPr>
          <a:xfrm>
            <a:off x="1524000" y="5882594"/>
            <a:ext cx="9144000" cy="5830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Project Repository</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2"/>
              </a:rPr>
              <a:t>https://github.com/MarkFuller1/BNU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155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5E3C-4715-4619-8814-8295CD8FE09A}"/>
              </a:ext>
            </a:extLst>
          </p:cNvPr>
          <p:cNvSpPr>
            <a:spLocks noGrp="1"/>
          </p:cNvSpPr>
          <p:nvPr>
            <p:ph type="title"/>
          </p:nvPr>
        </p:nvSpPr>
        <p:spPr/>
        <p:txBody>
          <a:bodyPr/>
          <a:lstStyle/>
          <a:p>
            <a:r>
              <a:rPr lang="en-US" dirty="0"/>
              <a:t>Use case Screenshots from GUI</a:t>
            </a:r>
          </a:p>
        </p:txBody>
      </p:sp>
    </p:spTree>
    <p:extLst>
      <p:ext uri="{BB962C8B-B14F-4D97-AF65-F5344CB8AC3E}">
        <p14:creationId xmlns:p14="http://schemas.microsoft.com/office/powerpoint/2010/main" val="2935738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Make Account</a:t>
            </a:r>
          </a:p>
        </p:txBody>
      </p:sp>
      <p:pic>
        <p:nvPicPr>
          <p:cNvPr id="5" name="Picture 4" descr="A screenshot of a cell phone&#10;&#10;Description automatically generated">
            <a:extLst>
              <a:ext uri="{FF2B5EF4-FFF2-40B4-BE49-F238E27FC236}">
                <a16:creationId xmlns:a16="http://schemas.microsoft.com/office/drawing/2014/main" id="{B129B5CF-F4FD-44C2-83F3-2F1D5491A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25" y="1267761"/>
            <a:ext cx="7582549" cy="5438304"/>
          </a:xfrm>
          <a:prstGeom prst="rect">
            <a:avLst/>
          </a:prstGeom>
        </p:spPr>
      </p:pic>
    </p:spTree>
    <p:extLst>
      <p:ext uri="{BB962C8B-B14F-4D97-AF65-F5344CB8AC3E}">
        <p14:creationId xmlns:p14="http://schemas.microsoft.com/office/powerpoint/2010/main" val="2569745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Leave Review</a:t>
            </a:r>
          </a:p>
        </p:txBody>
      </p:sp>
      <p:pic>
        <p:nvPicPr>
          <p:cNvPr id="4" name="Picture 3" descr="A screenshot of a cell phone&#10;&#10;Description automatically generated">
            <a:extLst>
              <a:ext uri="{FF2B5EF4-FFF2-40B4-BE49-F238E27FC236}">
                <a16:creationId xmlns:a16="http://schemas.microsoft.com/office/drawing/2014/main" id="{C1DA41BB-BA77-477A-AB2A-04D117F4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183196"/>
            <a:ext cx="5596583" cy="279541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25CA082-7908-4AD3-9F9F-A7911C45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7571"/>
            <a:ext cx="5897028" cy="3481756"/>
          </a:xfrm>
          <a:prstGeom prst="rect">
            <a:avLst/>
          </a:prstGeom>
        </p:spPr>
      </p:pic>
    </p:spTree>
    <p:extLst>
      <p:ext uri="{BB962C8B-B14F-4D97-AF65-F5344CB8AC3E}">
        <p14:creationId xmlns:p14="http://schemas.microsoft.com/office/powerpoint/2010/main" val="3314762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Contact Student</a:t>
            </a:r>
          </a:p>
        </p:txBody>
      </p:sp>
      <p:pic>
        <p:nvPicPr>
          <p:cNvPr id="4" name="Picture 3" descr="A screenshot of a cell phone&#10;&#10;Description automatically generated">
            <a:extLst>
              <a:ext uri="{FF2B5EF4-FFF2-40B4-BE49-F238E27FC236}">
                <a16:creationId xmlns:a16="http://schemas.microsoft.com/office/drawing/2014/main" id="{DD5E230A-9656-4A97-A47D-6A06F3CB5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26" y="1943248"/>
            <a:ext cx="6015485" cy="477664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7D362A9-9ECF-4F7E-854E-45F1DD06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565"/>
            <a:ext cx="5243581" cy="2619091"/>
          </a:xfrm>
          <a:prstGeom prst="rect">
            <a:avLst/>
          </a:prstGeom>
        </p:spPr>
      </p:pic>
    </p:spTree>
    <p:extLst>
      <p:ext uri="{BB962C8B-B14F-4D97-AF65-F5344CB8AC3E}">
        <p14:creationId xmlns:p14="http://schemas.microsoft.com/office/powerpoint/2010/main" val="2544746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Respond to a Message</a:t>
            </a:r>
          </a:p>
        </p:txBody>
      </p:sp>
      <p:pic>
        <p:nvPicPr>
          <p:cNvPr id="4" name="Picture 3" descr="A screenshot of a cell phone&#10;&#10;Description automatically generated">
            <a:extLst>
              <a:ext uri="{FF2B5EF4-FFF2-40B4-BE49-F238E27FC236}">
                <a16:creationId xmlns:a16="http://schemas.microsoft.com/office/drawing/2014/main" id="{522453DC-4C8D-48F3-BB11-2A3FA4186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4627"/>
            <a:ext cx="5934492" cy="147606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2742CF6-7EE4-4B4C-AD80-F8AD382A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2" y="1841186"/>
            <a:ext cx="6093641" cy="4838700"/>
          </a:xfrm>
          <a:prstGeom prst="rect">
            <a:avLst/>
          </a:prstGeom>
        </p:spPr>
      </p:pic>
    </p:spTree>
    <p:extLst>
      <p:ext uri="{BB962C8B-B14F-4D97-AF65-F5344CB8AC3E}">
        <p14:creationId xmlns:p14="http://schemas.microsoft.com/office/powerpoint/2010/main" val="3759137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Edit Review</a:t>
            </a:r>
          </a:p>
        </p:txBody>
      </p:sp>
      <p:pic>
        <p:nvPicPr>
          <p:cNvPr id="4" name="Picture 3" descr="A screenshot of a social media post&#10;&#10;Description automatically generated">
            <a:extLst>
              <a:ext uri="{FF2B5EF4-FFF2-40B4-BE49-F238E27FC236}">
                <a16:creationId xmlns:a16="http://schemas.microsoft.com/office/drawing/2014/main" id="{0CFD7932-216F-4536-B2BF-EACF1351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80" y="1572811"/>
            <a:ext cx="7888368" cy="4920064"/>
          </a:xfrm>
          <a:prstGeom prst="rect">
            <a:avLst/>
          </a:prstGeom>
        </p:spPr>
      </p:pic>
    </p:spTree>
    <p:extLst>
      <p:ext uri="{BB962C8B-B14F-4D97-AF65-F5344CB8AC3E}">
        <p14:creationId xmlns:p14="http://schemas.microsoft.com/office/powerpoint/2010/main" val="4013329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Delete Account</a:t>
            </a:r>
          </a:p>
        </p:txBody>
      </p:sp>
      <p:pic>
        <p:nvPicPr>
          <p:cNvPr id="4" name="Picture 3" descr="A screenshot of a cell phone&#10;&#10;Description automatically generated">
            <a:extLst>
              <a:ext uri="{FF2B5EF4-FFF2-40B4-BE49-F238E27FC236}">
                <a16:creationId xmlns:a16="http://schemas.microsoft.com/office/drawing/2014/main" id="{34C2A28B-E1C2-4220-9563-C769C134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365125"/>
            <a:ext cx="6577664" cy="16360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0DBD6F1-836A-4385-AFE8-98FF0442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469" y="2609850"/>
            <a:ext cx="4850146" cy="3883025"/>
          </a:xfrm>
          <a:prstGeom prst="rect">
            <a:avLst/>
          </a:prstGeom>
        </p:spPr>
      </p:pic>
    </p:spTree>
    <p:extLst>
      <p:ext uri="{BB962C8B-B14F-4D97-AF65-F5344CB8AC3E}">
        <p14:creationId xmlns:p14="http://schemas.microsoft.com/office/powerpoint/2010/main" val="2045911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Rate Review</a:t>
            </a:r>
          </a:p>
        </p:txBody>
      </p:sp>
      <p:pic>
        <p:nvPicPr>
          <p:cNvPr id="4" name="Picture 3" descr="A screenshot of a cell phone&#10;&#10;Description automatically generated">
            <a:extLst>
              <a:ext uri="{FF2B5EF4-FFF2-40B4-BE49-F238E27FC236}">
                <a16:creationId xmlns:a16="http://schemas.microsoft.com/office/drawing/2014/main" id="{36F4FE15-8F99-461C-BB35-A4D188811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03" y="46674"/>
            <a:ext cx="2638793" cy="6811326"/>
          </a:xfrm>
          <a:prstGeom prst="rect">
            <a:avLst/>
          </a:prstGeom>
        </p:spPr>
      </p:pic>
    </p:spTree>
    <p:extLst>
      <p:ext uri="{BB962C8B-B14F-4D97-AF65-F5344CB8AC3E}">
        <p14:creationId xmlns:p14="http://schemas.microsoft.com/office/powerpoint/2010/main" val="1401821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Flag Comment</a:t>
            </a:r>
          </a:p>
        </p:txBody>
      </p:sp>
      <p:pic>
        <p:nvPicPr>
          <p:cNvPr id="4" name="Picture 3">
            <a:extLst>
              <a:ext uri="{FF2B5EF4-FFF2-40B4-BE49-F238E27FC236}">
                <a16:creationId xmlns:a16="http://schemas.microsoft.com/office/drawing/2014/main" id="{A53373EB-9371-4E97-9DD9-DF84FF1D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10" y="3114631"/>
            <a:ext cx="8097380" cy="628738"/>
          </a:xfrm>
          <a:prstGeom prst="rect">
            <a:avLst/>
          </a:prstGeom>
        </p:spPr>
      </p:pic>
    </p:spTree>
    <p:extLst>
      <p:ext uri="{BB962C8B-B14F-4D97-AF65-F5344CB8AC3E}">
        <p14:creationId xmlns:p14="http://schemas.microsoft.com/office/powerpoint/2010/main" val="256628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3" name="Content Placeholder 7" descr="A screenshot of a cell phone&#10;&#10;Description automatically generated">
            <a:extLst>
              <a:ext uri="{FF2B5EF4-FFF2-40B4-BE49-F238E27FC236}">
                <a16:creationId xmlns:a16="http://schemas.microsoft.com/office/drawing/2014/main" id="{E5545265-2FFE-470A-B553-EAC964A1889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1912" y="1690688"/>
            <a:ext cx="7508176" cy="4762500"/>
          </a:xfrm>
          <a:prstGeom prst="rect">
            <a:avLst/>
          </a:prstGeom>
        </p:spPr>
      </p:pic>
    </p:spTree>
    <p:extLst>
      <p:ext uri="{BB962C8B-B14F-4D97-AF65-F5344CB8AC3E}">
        <p14:creationId xmlns:p14="http://schemas.microsoft.com/office/powerpoint/2010/main" val="1101201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Read Review</a:t>
            </a:r>
          </a:p>
        </p:txBody>
      </p:sp>
      <p:pic>
        <p:nvPicPr>
          <p:cNvPr id="6" name="Picture 5" descr="A picture containing screenshot&#10;&#10;Description automatically generated">
            <a:extLst>
              <a:ext uri="{FF2B5EF4-FFF2-40B4-BE49-F238E27FC236}">
                <a16:creationId xmlns:a16="http://schemas.microsoft.com/office/drawing/2014/main" id="{6B8B7DE7-317A-447A-9AC8-554F5411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652" y="342543"/>
            <a:ext cx="5643149" cy="30864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E3469AC-9C8F-4D7D-B2BD-2E330EAC4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5" y="3517848"/>
            <a:ext cx="6906275" cy="3340152"/>
          </a:xfrm>
          <a:prstGeom prst="rect">
            <a:avLst/>
          </a:prstGeom>
        </p:spPr>
      </p:pic>
    </p:spTree>
    <p:extLst>
      <p:ext uri="{BB962C8B-B14F-4D97-AF65-F5344CB8AC3E}">
        <p14:creationId xmlns:p14="http://schemas.microsoft.com/office/powerpoint/2010/main" val="2545800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93FD-193D-4214-B56A-23DF59097AFD}"/>
              </a:ext>
            </a:extLst>
          </p:cNvPr>
          <p:cNvSpPr>
            <a:spLocks noGrp="1"/>
          </p:cNvSpPr>
          <p:nvPr>
            <p:ph type="title"/>
          </p:nvPr>
        </p:nvSpPr>
        <p:spPr/>
        <p:txBody>
          <a:bodyPr/>
          <a:lstStyle/>
          <a:p>
            <a:r>
              <a:rPr lang="en-US" dirty="0"/>
              <a:t>Log Out</a:t>
            </a:r>
          </a:p>
        </p:txBody>
      </p:sp>
      <p:pic>
        <p:nvPicPr>
          <p:cNvPr id="4" name="Picture 3" descr="A close up of a logo&#10;&#10;Description automatically generated">
            <a:extLst>
              <a:ext uri="{FF2B5EF4-FFF2-40B4-BE49-F238E27FC236}">
                <a16:creationId xmlns:a16="http://schemas.microsoft.com/office/drawing/2014/main" id="{0F420106-4D58-42C9-948B-D2E3DF5D9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335" y="2724051"/>
            <a:ext cx="9345329" cy="1409897"/>
          </a:xfrm>
          <a:prstGeom prst="rect">
            <a:avLst/>
          </a:prstGeom>
        </p:spPr>
      </p:pic>
    </p:spTree>
    <p:extLst>
      <p:ext uri="{BB962C8B-B14F-4D97-AF65-F5344CB8AC3E}">
        <p14:creationId xmlns:p14="http://schemas.microsoft.com/office/powerpoint/2010/main" val="3406905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CE74-B803-4695-93CE-BD8457ADEBF9}"/>
              </a:ext>
            </a:extLst>
          </p:cNvPr>
          <p:cNvSpPr>
            <a:spLocks noGrp="1"/>
          </p:cNvSpPr>
          <p:nvPr>
            <p:ph type="title"/>
          </p:nvPr>
        </p:nvSpPr>
        <p:spPr/>
        <p:txBody>
          <a:bodyPr/>
          <a:lstStyle/>
          <a:p>
            <a:r>
              <a:rPr lang="en-US" dirty="0"/>
              <a:t>Link to Use Case Video</a:t>
            </a:r>
          </a:p>
        </p:txBody>
      </p:sp>
      <p:sp>
        <p:nvSpPr>
          <p:cNvPr id="3" name="Content Placeholder 2">
            <a:extLst>
              <a:ext uri="{FF2B5EF4-FFF2-40B4-BE49-F238E27FC236}">
                <a16:creationId xmlns:a16="http://schemas.microsoft.com/office/drawing/2014/main" id="{5B9C6E98-5BA8-4DD3-A5D0-950BD564DFB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1143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194C-A255-4AD5-9991-9857CFF86897}"/>
              </a:ext>
            </a:extLst>
          </p:cNvPr>
          <p:cNvSpPr>
            <a:spLocks noGrp="1"/>
          </p:cNvSpPr>
          <p:nvPr>
            <p:ph type="title"/>
          </p:nvPr>
        </p:nvSpPr>
        <p:spPr/>
        <p:txBody>
          <a:bodyPr/>
          <a:lstStyle/>
          <a:p>
            <a:r>
              <a:rPr lang="en-US" dirty="0"/>
              <a:t>Link To Our Project Jar</a:t>
            </a:r>
          </a:p>
        </p:txBody>
      </p:sp>
      <p:sp>
        <p:nvSpPr>
          <p:cNvPr id="3" name="Content Placeholder 2">
            <a:extLst>
              <a:ext uri="{FF2B5EF4-FFF2-40B4-BE49-F238E27FC236}">
                <a16:creationId xmlns:a16="http://schemas.microsoft.com/office/drawing/2014/main" id="{C9F4456B-BA89-448B-B060-0BDEBEFFA7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7853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900228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459607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47339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5FC8-6802-4F6C-A55B-97A04E9A6DE1}"/>
              </a:ext>
            </a:extLst>
          </p:cNvPr>
          <p:cNvSpPr>
            <a:spLocks noGrp="1"/>
          </p:cNvSpPr>
          <p:nvPr>
            <p:ph type="title"/>
          </p:nvPr>
        </p:nvSpPr>
        <p:spPr/>
        <p:txBody>
          <a:bodyPr/>
          <a:lstStyle/>
          <a:p>
            <a:r>
              <a:rPr lang="en-US" dirty="0"/>
              <a:t>Spot Bugs Screenshots</a:t>
            </a:r>
          </a:p>
        </p:txBody>
      </p:sp>
    </p:spTree>
    <p:extLst>
      <p:ext uri="{BB962C8B-B14F-4D97-AF65-F5344CB8AC3E}">
        <p14:creationId xmlns:p14="http://schemas.microsoft.com/office/powerpoint/2010/main" val="2214265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EF09-03F3-443A-9FAE-F8FFF9E7743C}"/>
              </a:ext>
            </a:extLst>
          </p:cNvPr>
          <p:cNvSpPr>
            <a:spLocks noGrp="1"/>
          </p:cNvSpPr>
          <p:nvPr>
            <p:ph type="title"/>
          </p:nvPr>
        </p:nvSpPr>
        <p:spPr/>
        <p:txBody>
          <a:bodyPr/>
          <a:lstStyle/>
          <a:p>
            <a:r>
              <a:rPr lang="en-US" dirty="0"/>
              <a:t>7 Design Patterns</a:t>
            </a:r>
          </a:p>
        </p:txBody>
      </p:sp>
    </p:spTree>
    <p:extLst>
      <p:ext uri="{BB962C8B-B14F-4D97-AF65-F5344CB8AC3E}">
        <p14:creationId xmlns:p14="http://schemas.microsoft.com/office/powerpoint/2010/main" val="39780597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64966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9F79-5D63-4D6F-A8ED-127BBB07368F}"/>
              </a:ext>
            </a:extLst>
          </p:cNvPr>
          <p:cNvSpPr>
            <a:spLocks noGrp="1"/>
          </p:cNvSpPr>
          <p:nvPr>
            <p:ph type="title"/>
          </p:nvPr>
        </p:nvSpPr>
        <p:spPr/>
        <p:txBody>
          <a:bodyPr/>
          <a:lstStyle/>
          <a:p>
            <a:r>
              <a:rPr lang="en-US" dirty="0"/>
              <a:t>Wireframes</a:t>
            </a:r>
          </a:p>
        </p:txBody>
      </p:sp>
      <p:pic>
        <p:nvPicPr>
          <p:cNvPr id="4" name="Content Placeholder 7" descr="A screenshot of a cell phone&#10;&#10;Description automatically generated">
            <a:extLst>
              <a:ext uri="{FF2B5EF4-FFF2-40B4-BE49-F238E27FC236}">
                <a16:creationId xmlns:a16="http://schemas.microsoft.com/office/drawing/2014/main" id="{1552C2D7-E717-42E5-A8D9-98A0FBCE99E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44176" y="1690688"/>
            <a:ext cx="7503647" cy="4660900"/>
          </a:xfrm>
          <a:prstGeom prst="rect">
            <a:avLst/>
          </a:prstGeom>
        </p:spPr>
      </p:pic>
    </p:spTree>
    <p:extLst>
      <p:ext uri="{BB962C8B-B14F-4D97-AF65-F5344CB8AC3E}">
        <p14:creationId xmlns:p14="http://schemas.microsoft.com/office/powerpoint/2010/main" val="1995386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688757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Template</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133462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Facade</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115858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Lazy Initialization</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2411068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Bridge</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360705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287-269D-45CD-BD79-8DFC9DDBA03E}"/>
              </a:ext>
            </a:extLst>
          </p:cNvPr>
          <p:cNvSpPr>
            <a:spLocks noGrp="1"/>
          </p:cNvSpPr>
          <p:nvPr>
            <p:ph type="title"/>
          </p:nvPr>
        </p:nvSpPr>
        <p:spPr/>
        <p:txBody>
          <a:bodyPr/>
          <a:lstStyle/>
          <a:p>
            <a:r>
              <a:rPr lang="en-US" dirty="0"/>
              <a:t>Observer</a:t>
            </a:r>
          </a:p>
        </p:txBody>
      </p:sp>
      <p:sp>
        <p:nvSpPr>
          <p:cNvPr id="3" name="Content Placeholder 2">
            <a:extLst>
              <a:ext uri="{FF2B5EF4-FFF2-40B4-BE49-F238E27FC236}">
                <a16:creationId xmlns:a16="http://schemas.microsoft.com/office/drawing/2014/main" id="{7BFA01EC-513D-4640-A08A-5F895A284708}"/>
              </a:ext>
            </a:extLst>
          </p:cNvPr>
          <p:cNvSpPr>
            <a:spLocks noGrp="1"/>
          </p:cNvSpPr>
          <p:nvPr>
            <p:ph idx="1"/>
          </p:nvPr>
        </p:nvSpPr>
        <p:spPr>
          <a:xfrm>
            <a:off x="838200" y="1825625"/>
            <a:ext cx="3086100" cy="4351338"/>
          </a:xfrm>
        </p:spPr>
        <p:txBody>
          <a:bodyPr/>
          <a:lstStyle/>
          <a:p>
            <a:endParaRPr lang="en-US" dirty="0"/>
          </a:p>
        </p:txBody>
      </p:sp>
    </p:spTree>
    <p:extLst>
      <p:ext uri="{BB962C8B-B14F-4D97-AF65-F5344CB8AC3E}">
        <p14:creationId xmlns:p14="http://schemas.microsoft.com/office/powerpoint/2010/main" val="3870986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E272-5BA0-468E-9C17-F10312A67B2D}"/>
              </a:ext>
            </a:extLst>
          </p:cNvPr>
          <p:cNvSpPr>
            <a:spLocks noGrp="1"/>
          </p:cNvSpPr>
          <p:nvPr>
            <p:ph type="title"/>
          </p:nvPr>
        </p:nvSpPr>
        <p:spPr/>
        <p:txBody>
          <a:bodyPr/>
          <a:lstStyle/>
          <a:p>
            <a:r>
              <a:rPr lang="en-US" dirty="0"/>
              <a:t>Package Diagram</a:t>
            </a:r>
          </a:p>
        </p:txBody>
      </p:sp>
      <p:sp>
        <p:nvSpPr>
          <p:cNvPr id="3" name="Content Placeholder 2">
            <a:extLst>
              <a:ext uri="{FF2B5EF4-FFF2-40B4-BE49-F238E27FC236}">
                <a16:creationId xmlns:a16="http://schemas.microsoft.com/office/drawing/2014/main" id="{25B72799-C6AE-494A-A4EA-6D5719F3FC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5053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DD5-AE98-4C76-915B-DAEF7CBD0EA2}"/>
              </a:ext>
            </a:extLst>
          </p:cNvPr>
          <p:cNvSpPr>
            <a:spLocks noGrp="1"/>
          </p:cNvSpPr>
          <p:nvPr>
            <p:ph type="title"/>
          </p:nvPr>
        </p:nvSpPr>
        <p:spPr/>
        <p:txBody>
          <a:bodyPr/>
          <a:lstStyle/>
          <a:p>
            <a:r>
              <a:rPr lang="en-US" dirty="0" err="1"/>
              <a:t>JavaDocs</a:t>
            </a:r>
            <a:endParaRPr lang="en-US" dirty="0"/>
          </a:p>
        </p:txBody>
      </p:sp>
    </p:spTree>
    <p:extLst>
      <p:ext uri="{BB962C8B-B14F-4D97-AF65-F5344CB8AC3E}">
        <p14:creationId xmlns:p14="http://schemas.microsoft.com/office/powerpoint/2010/main" val="1429035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5FB3-6E3A-449A-AA46-7EEA982B9DA8}"/>
              </a:ext>
            </a:extLst>
          </p:cNvPr>
          <p:cNvSpPr>
            <a:spLocks noGrp="1"/>
          </p:cNvSpPr>
          <p:nvPr>
            <p:ph type="title"/>
          </p:nvPr>
        </p:nvSpPr>
        <p:spPr/>
        <p:txBody>
          <a:bodyPr/>
          <a:lstStyle/>
          <a:p>
            <a:r>
              <a:rPr lang="en-US" dirty="0" err="1"/>
              <a:t>JavaDocs</a:t>
            </a:r>
            <a:endParaRPr lang="en-US" dirty="0"/>
          </a:p>
        </p:txBody>
      </p:sp>
      <p:sp>
        <p:nvSpPr>
          <p:cNvPr id="3" name="Content Placeholder 2">
            <a:extLst>
              <a:ext uri="{FF2B5EF4-FFF2-40B4-BE49-F238E27FC236}">
                <a16:creationId xmlns:a16="http://schemas.microsoft.com/office/drawing/2014/main" id="{6AE82B7E-EE0C-46B7-A336-D8D2E0504B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0055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B470-30BB-44B0-9E75-059966036FEF}"/>
              </a:ext>
            </a:extLst>
          </p:cNvPr>
          <p:cNvSpPr>
            <a:spLocks noGrp="1"/>
          </p:cNvSpPr>
          <p:nvPr>
            <p:ph type="title"/>
          </p:nvPr>
        </p:nvSpPr>
        <p:spPr/>
        <p:txBody>
          <a:bodyPr/>
          <a:lstStyle/>
          <a:p>
            <a:r>
              <a:rPr lang="en-US" dirty="0"/>
              <a:t>Git Analysis</a:t>
            </a:r>
          </a:p>
        </p:txBody>
      </p:sp>
    </p:spTree>
    <p:extLst>
      <p:ext uri="{BB962C8B-B14F-4D97-AF65-F5344CB8AC3E}">
        <p14:creationId xmlns:p14="http://schemas.microsoft.com/office/powerpoint/2010/main" val="243793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2014</Words>
  <Application>Microsoft Office PowerPoint</Application>
  <PresentationFormat>Widescreen</PresentationFormat>
  <Paragraphs>291</Paragraphs>
  <Slides>102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Calibri Light</vt:lpstr>
      <vt:lpstr>Office Theme</vt:lpstr>
      <vt:lpstr>BCC Iteration 1 </vt:lpstr>
      <vt:lpstr>Baylor Class Connect</vt:lpstr>
      <vt:lpstr>Wireframes</vt:lpstr>
      <vt:lpstr>Wireframes</vt:lpstr>
      <vt:lpstr>Wireframes</vt:lpstr>
      <vt:lpstr>Wireframes</vt:lpstr>
      <vt:lpstr>Wireframes</vt:lpstr>
      <vt:lpstr>Wireframes</vt:lpstr>
      <vt:lpstr>Wireframes</vt:lpstr>
      <vt:lpstr>Wireframes</vt:lpstr>
      <vt:lpstr>Requirements</vt:lpstr>
      <vt:lpstr>Actors</vt:lpstr>
      <vt:lpstr>Use Case Diagram</vt:lpstr>
      <vt:lpstr>Use Case Division</vt:lpstr>
      <vt:lpstr>Make Account</vt:lpstr>
      <vt:lpstr>Leave Review</vt:lpstr>
      <vt:lpstr>Contact Student</vt:lpstr>
      <vt:lpstr>Casual Use Cases</vt:lpstr>
      <vt:lpstr>Git Hub page</vt:lpstr>
      <vt:lpstr>Issue Tracking</vt:lpstr>
      <vt:lpstr>Traceability Matrix</vt:lpstr>
      <vt:lpstr>SSD</vt:lpstr>
      <vt:lpstr>SSD</vt:lpstr>
      <vt:lpstr>SSD</vt:lpstr>
      <vt:lpstr>SSD</vt:lpstr>
      <vt:lpstr>SSD</vt:lpstr>
      <vt:lpstr>SSD</vt:lpstr>
      <vt:lpstr>SSD</vt:lpstr>
      <vt:lpstr>SSD</vt:lpstr>
      <vt:lpstr>SSD</vt:lpstr>
      <vt:lpstr>SSD</vt:lpstr>
      <vt:lpstr>OPERATIONS</vt:lpstr>
      <vt:lpstr>Domain Model</vt:lpstr>
      <vt:lpstr>BCC Iteration 2 </vt:lpstr>
      <vt:lpstr>Application Interface</vt:lpstr>
      <vt:lpstr>Login</vt:lpstr>
      <vt:lpstr>Register</vt:lpstr>
      <vt:lpstr>PowerPoint Presentation</vt:lpstr>
      <vt:lpstr>PowerPoint Presentation</vt:lpstr>
      <vt:lpstr>PowerPoint Presentation</vt:lpstr>
      <vt:lpstr>PowerPoint Presentation</vt:lpstr>
      <vt:lpstr>PowerPoint Presentation</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Class Diagram</vt:lpstr>
      <vt:lpstr>BCC Application</vt:lpstr>
      <vt:lpstr>Package Diagram</vt:lpstr>
      <vt:lpstr>PowerPoint Presentation</vt:lpstr>
      <vt:lpstr>Doxygen Project Documentation</vt:lpstr>
      <vt:lpstr>PowerPoint Presentation</vt:lpstr>
      <vt:lpstr>PowerPoint Presentation</vt:lpstr>
      <vt:lpstr>PowerPoint Presentation</vt:lpstr>
      <vt:lpstr>Project Planning</vt:lpstr>
      <vt:lpstr>PowerPoint Presentation</vt:lpstr>
      <vt:lpstr>Grasp Justification</vt:lpstr>
      <vt:lpstr>Coverage Plan</vt:lpstr>
      <vt:lpstr>Git Repository</vt:lpstr>
      <vt:lpstr>Issue Tracking</vt:lpstr>
      <vt:lpstr>PowerPoint Presentation</vt:lpstr>
      <vt:lpstr>BCC Iteration 3 </vt:lpstr>
      <vt:lpstr>Use case Screenshots from GUI</vt:lpstr>
      <vt:lpstr>Make Account</vt:lpstr>
      <vt:lpstr>Leave Review</vt:lpstr>
      <vt:lpstr>Contact Student</vt:lpstr>
      <vt:lpstr>Respond to a Message</vt:lpstr>
      <vt:lpstr>Edit Review</vt:lpstr>
      <vt:lpstr>Delete Account</vt:lpstr>
      <vt:lpstr>Rate Review</vt:lpstr>
      <vt:lpstr>Flag Comment</vt:lpstr>
      <vt:lpstr>Read Review</vt:lpstr>
      <vt:lpstr>Log Out</vt:lpstr>
      <vt:lpstr>Link to Use Case Video</vt:lpstr>
      <vt:lpstr>Link To Our Project Jar</vt:lpstr>
      <vt:lpstr>Spot Bugs Screenshots</vt:lpstr>
      <vt:lpstr>Spot Bugs Screenshots</vt:lpstr>
      <vt:lpstr>Spot Bugs Screenshots</vt:lpstr>
      <vt:lpstr>Spot Bugs Screenshots</vt:lpstr>
      <vt:lpstr>7 Design Patterns</vt:lpstr>
      <vt:lpstr>Singleton</vt:lpstr>
      <vt:lpstr>Proxy</vt:lpstr>
      <vt:lpstr>Template</vt:lpstr>
      <vt:lpstr>Facade</vt:lpstr>
      <vt:lpstr>Lazy Initialization</vt:lpstr>
      <vt:lpstr>Bridge</vt:lpstr>
      <vt:lpstr>Observer</vt:lpstr>
      <vt:lpstr>Package Diagram</vt:lpstr>
      <vt:lpstr>JavaDocs</vt:lpstr>
      <vt:lpstr>JavaDocs</vt:lpstr>
      <vt:lpstr>Git Analysis</vt:lpstr>
      <vt:lpstr>Fun Statistics</vt:lpstr>
      <vt:lpstr>Time Tracking</vt:lpstr>
      <vt:lpstr>Point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 Iteration 2</dc:title>
  <dc:creator>Kevin Andrew</dc:creator>
  <cp:lastModifiedBy>Connor Woodahl</cp:lastModifiedBy>
  <cp:revision>23</cp:revision>
  <dcterms:created xsi:type="dcterms:W3CDTF">2019-10-31T21:13:36Z</dcterms:created>
  <dcterms:modified xsi:type="dcterms:W3CDTF">2019-12-05T09:13:57Z</dcterms:modified>
</cp:coreProperties>
</file>